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Lst>
  <p:sldSz cx="9144000" cy="5143500" type="screen16x9"/>
  <p:notesSz cx="9144000" cy="5143500"/>
  <p:embeddedFontLst>
    <p:embeddedFont>
      <p:font typeface="Book Antiqua" panose="02040602050305030304" pitchFamily="18"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Open Sans" panose="020B0606030504020204" pitchFamily="34" charset="0"/>
      <p:regular r:id="rId49"/>
      <p:bold r:id="rId50"/>
      <p:italic r:id="rId51"/>
      <p:boldItalic r:id="rId52"/>
    </p:embeddedFont>
    <p:embeddedFont>
      <p:font typeface="PT Sans Narrow" panose="020B0506020203020204" pitchFamily="34" charset="0"/>
      <p:regular r:id="rId53"/>
      <p:bold r:id="rId54"/>
    </p:embeddedFont>
  </p:embeddedFontLst>
  <p:defaultTextStyle>
    <a:defPPr>
      <a:defRPr lang="es-P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46C308-9DEF-7DAB-D4FC-1C3A57708A5B}">
  <a:tblStyle styleId="{4C46C308-9DEF-7DAB-D4FC-1C3A57708A5B}" styleName="无样式，无网格">
    <a:wholeTbl>
      <a:tcTxStyle>
        <a:fontRef idx="minor">
          <a:srgbClr val="000000"/>
        </a:fontRef>
        <a:schemeClr val="tx1"/>
      </a:tcTxStyle>
      <a:tcStyle>
        <a:tcBdr>
          <a:left>
            <a:ln w="12700">
              <a:noFill/>
            </a:ln>
          </a:left>
          <a:right>
            <a:ln w="12700">
              <a:noFill/>
            </a:ln>
          </a:right>
          <a:top>
            <a:ln w="12700">
              <a:noFill/>
            </a:ln>
          </a:top>
          <a:bottom>
            <a:ln w="12700">
              <a:noFill/>
            </a:ln>
          </a:bottom>
          <a:insideH>
            <a:ln w="12700">
              <a:noFill/>
            </a:ln>
          </a:insideH>
          <a:insideV>
            <a:ln w="12700">
              <a:no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AA5B4665-897D-A163-5B4D-56B6F861BFC2}" styleName="中度样式 2 - 强调 5">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fill>
          <a:solidFill>
            <a:schemeClr val="accent5">
              <a:tint val="40000"/>
            </a:schemeClr>
          </a:solidFill>
        </a:fill>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a:solidFill>
                <a:schemeClr val="lt1"/>
              </a:solidFill>
            </a:ln>
          </a:top>
        </a:tcBdr>
        <a:fill>
          <a:solidFill>
            <a:schemeClr val="accent5"/>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5"/>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73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pic>
        <p:nvPicPr>
          <p:cNvPr id="4" name="Google Shape;16;p3"/>
          <p:cNvPicPr/>
          <p:nvPr/>
        </p:nvPicPr>
        <p:blipFill>
          <a:blip r:embed="rId2"/>
          <a:stretch/>
        </p:blipFill>
        <p:spPr bwMode="auto">
          <a:xfrm>
            <a:off x="1" y="-769"/>
            <a:ext cx="9143999" cy="5145023"/>
          </a:xfrm>
          <a:prstGeom prst="rect">
            <a:avLst/>
          </a:prstGeom>
          <a:noFill/>
          <a:ln>
            <a:noFill/>
          </a:ln>
        </p:spPr>
      </p:pic>
      <p:sp>
        <p:nvSpPr>
          <p:cNvPr id="5" name="Título 1"/>
          <p:cNvSpPr>
            <a:spLocks noGrp="1"/>
          </p:cNvSpPr>
          <p:nvPr>
            <p:ph type="ctrTitle"/>
          </p:nvPr>
        </p:nvSpPr>
        <p:spPr bwMode="auto">
          <a:xfrm>
            <a:off x="164727" y="592547"/>
            <a:ext cx="4313144" cy="1790700"/>
          </a:xfrm>
        </p:spPr>
        <p:txBody>
          <a:bodyPr anchor="b">
            <a:normAutofit/>
          </a:bodyPr>
          <a:lstStyle>
            <a:lvl1pPr algn="l">
              <a:defRPr sz="4050"/>
            </a:lvl1pPr>
          </a:lstStyle>
          <a:p>
            <a:pPr>
              <a:defRPr/>
            </a:pPr>
            <a:r>
              <a:rPr lang="es-ES"/>
              <a:t>Haga clic para modificar el estilo de título del patrón</a:t>
            </a:r>
            <a:endParaRPr lang="es-PE"/>
          </a:p>
        </p:txBody>
      </p:sp>
      <p:sp>
        <p:nvSpPr>
          <p:cNvPr id="6" name="Subtítulo 2"/>
          <p:cNvSpPr>
            <a:spLocks noGrp="1"/>
          </p:cNvSpPr>
          <p:nvPr>
            <p:ph type="subTitle" idx="1" hasCustomPrompt="1"/>
          </p:nvPr>
        </p:nvSpPr>
        <p:spPr bwMode="auto">
          <a:xfrm>
            <a:off x="235324" y="2827733"/>
            <a:ext cx="3405467" cy="144843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a:defRPr/>
            </a:pPr>
            <a:r>
              <a:rPr lang="es-ES"/>
              <a:t>Haga clic para modificar el estilo de subtítulo del patrón</a:t>
            </a:r>
            <a:endParaRPr lang="es-PE"/>
          </a:p>
        </p:txBody>
      </p:sp>
      <p:sp>
        <p:nvSpPr>
          <p:cNvPr id="7" name="Marcador de fecha 3"/>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8" name="Marcador de pie de página 4"/>
          <p:cNvSpPr>
            <a:spLocks noGrp="1"/>
          </p:cNvSpPr>
          <p:nvPr>
            <p:ph type="ftr" sz="quarter" idx="11"/>
          </p:nvPr>
        </p:nvSpPr>
        <p:spPr bwMode="auto"/>
        <p:txBody>
          <a:bodyPr/>
          <a:lstStyle/>
          <a:p>
            <a:pPr>
              <a:defRPr/>
            </a:pPr>
            <a:endParaRPr lang="es-PE"/>
          </a:p>
        </p:txBody>
      </p:sp>
      <p:sp>
        <p:nvSpPr>
          <p:cNvPr id="9"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pic>
        <p:nvPicPr>
          <p:cNvPr id="10" name="Google Shape;19;p3"/>
          <p:cNvPicPr/>
          <p:nvPr/>
        </p:nvPicPr>
        <p:blipFill>
          <a:blip r:embed="rId3"/>
          <a:srcRect t="-1912" r="54024"/>
          <a:stretch/>
        </p:blipFill>
        <p:spPr bwMode="auto">
          <a:xfrm>
            <a:off x="164728" y="4012598"/>
            <a:ext cx="1456778" cy="808914"/>
          </a:xfrm>
          <a:prstGeom prst="rect">
            <a:avLst/>
          </a:prstGeom>
          <a:noFill/>
          <a:ln>
            <a:noFill/>
          </a:ln>
        </p:spPr>
      </p:pic>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9841" y="342900"/>
            <a:ext cx="2949178" cy="1200150"/>
          </a:xfrm>
        </p:spPr>
        <p:txBody>
          <a:bodyPr anchor="b"/>
          <a:lstStyle>
            <a:lvl1pPr>
              <a:defRPr sz="2400"/>
            </a:lvl1pPr>
          </a:lstStyle>
          <a:p>
            <a:pPr>
              <a:defRPr/>
            </a:pPr>
            <a:r>
              <a:rPr lang="es-ES"/>
              <a:t>Haga clic para modificar el estilo de título del patrón</a:t>
            </a:r>
            <a:endParaRPr lang="es-PE"/>
          </a:p>
        </p:txBody>
      </p:sp>
      <p:sp>
        <p:nvSpPr>
          <p:cNvPr id="5" name="Marcador de posición de imagen 2"/>
          <p:cNvSpPr>
            <a:spLocks noGrp="1"/>
          </p:cNvSpPr>
          <p:nvPr>
            <p:ph type="pic" idx="1"/>
          </p:nvPr>
        </p:nvSpPr>
        <p:spPr bwMode="auto">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a:defRPr/>
            </a:pPr>
            <a:r>
              <a:rPr lang="es-ES"/>
              <a:t>Haga clic en el icono para agregar una imagen</a:t>
            </a:r>
            <a:endParaRPr lang="es-PE"/>
          </a:p>
        </p:txBody>
      </p:sp>
      <p:sp>
        <p:nvSpPr>
          <p:cNvPr id="6" name="Marcador de texto 3"/>
          <p:cNvSpPr>
            <a:spLocks noGrp="1"/>
          </p:cNvSpPr>
          <p:nvPr>
            <p:ph type="body" sz="half" idx="2" hasCustomPrompt="1"/>
          </p:nvPr>
        </p:nvSpPr>
        <p:spPr bwMode="auto">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lang="es-ES"/>
              <a:t>Haga clic para modificar los estilos de texto del patrón</a:t>
            </a:r>
          </a:p>
        </p:txBody>
      </p:sp>
      <p:sp>
        <p:nvSpPr>
          <p:cNvPr id="7" name="Marcador de fecha 4"/>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8" name="Marcador de pie de página 5"/>
          <p:cNvSpPr>
            <a:spLocks noGrp="1"/>
          </p:cNvSpPr>
          <p:nvPr>
            <p:ph type="ftr" sz="quarter" idx="11"/>
          </p:nvPr>
        </p:nvSpPr>
        <p:spPr bwMode="auto"/>
        <p:txBody>
          <a:bodyPr/>
          <a:lstStyle/>
          <a:p>
            <a:pPr>
              <a:defRPr/>
            </a:pPr>
            <a:endParaRPr lang="es-PE"/>
          </a:p>
        </p:txBody>
      </p:sp>
      <p:sp>
        <p:nvSpPr>
          <p:cNvPr id="9" name="Marcador de número de diapositiva 6"/>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matchingName="Title and body" type="tx" userDrawn="1">
  <p:cSld name="Title and body">
    <p:spTree>
      <p:nvGrpSpPr>
        <p:cNvPr id="1" name=""/>
        <p:cNvGrpSpPr/>
        <p:nvPr/>
      </p:nvGrpSpPr>
      <p:grpSpPr bwMode="auto">
        <a:xfrm>
          <a:off x="0" y="0"/>
          <a:ext cx="0" cy="0"/>
          <a:chOff x="0" y="0"/>
          <a:chExt cx="0" cy="0"/>
        </a:xfrm>
      </p:grpSpPr>
      <p:sp>
        <p:nvSpPr>
          <p:cNvPr id="4" name="Google Shape;27;p4"/>
          <p:cNvSpPr txBox="1">
            <a:spLocks noGrp="1"/>
          </p:cNvSpPr>
          <p:nvPr>
            <p:ph type="title"/>
          </p:nvPr>
        </p:nvSpPr>
        <p:spPr bwMode="auto">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defRPr/>
            </a:pPr>
            <a:endParaRPr/>
          </a:p>
        </p:txBody>
      </p:sp>
      <p:sp>
        <p:nvSpPr>
          <p:cNvPr id="5" name="Google Shape;28;p4"/>
          <p:cNvSpPr txBox="1">
            <a:spLocks noGrp="1"/>
          </p:cNvSpPr>
          <p:nvPr>
            <p:ph type="body" idx="1"/>
          </p:nvPr>
        </p:nvSpPr>
        <p:spPr bwMode="auto">
          <a:xfrm>
            <a:off x="311700" y="1266325"/>
            <a:ext cx="8520600" cy="3302699"/>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a:defRPr/>
            </a:pPr>
            <a:endParaRPr/>
          </a:p>
        </p:txBody>
      </p:sp>
      <p:sp>
        <p:nvSpPr>
          <p:cNvPr id="6" name="Google Shape;29;p4"/>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matchingName="Title and body" type="tx" preserve="1" userDrawn="1">
  <p:cSld name="1_Title and body">
    <p:spTree>
      <p:nvGrpSpPr>
        <p:cNvPr id="1" name=""/>
        <p:cNvGrpSpPr/>
        <p:nvPr/>
      </p:nvGrpSpPr>
      <p:grpSpPr bwMode="auto">
        <a:xfrm>
          <a:off x="0" y="0"/>
          <a:ext cx="0" cy="0"/>
          <a:chOff x="0" y="0"/>
          <a:chExt cx="0" cy="0"/>
        </a:xfrm>
      </p:grpSpPr>
      <p:sp>
        <p:nvSpPr>
          <p:cNvPr id="4" name="Google Shape;27;p4"/>
          <p:cNvSpPr txBox="1">
            <a:spLocks noGrp="1"/>
          </p:cNvSpPr>
          <p:nvPr>
            <p:ph type="title"/>
          </p:nvPr>
        </p:nvSpPr>
        <p:spPr bwMode="auto">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defRPr/>
            </a:pPr>
            <a:endParaRPr/>
          </a:p>
        </p:txBody>
      </p:sp>
      <p:sp>
        <p:nvSpPr>
          <p:cNvPr id="5" name="Google Shape;28;p4"/>
          <p:cNvSpPr txBox="1">
            <a:spLocks noGrp="1"/>
          </p:cNvSpPr>
          <p:nvPr>
            <p:ph type="body" idx="1"/>
          </p:nvPr>
        </p:nvSpPr>
        <p:spPr bwMode="auto">
          <a:xfrm>
            <a:off x="311700" y="1266325"/>
            <a:ext cx="8520600" cy="3302699"/>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a:defRPr/>
            </a:pPr>
            <a:endParaRPr/>
          </a:p>
        </p:txBody>
      </p:sp>
      <p:sp>
        <p:nvSpPr>
          <p:cNvPr id="6" name="Google Shape;29;p4"/>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‹Nº›</a:t>
            </a:fld>
            <a:endParaRPr lang="en-US"/>
          </a:p>
        </p:txBody>
      </p:sp>
      <p:pic>
        <p:nvPicPr>
          <p:cNvPr id="7" name="Google Shape;42;p6"/>
          <p:cNvPicPr/>
          <p:nvPr userDrawn="1"/>
        </p:nvPicPr>
        <p:blipFill>
          <a:blip r:embed="rId2"/>
          <a:srcRect r="94475" b="-4"/>
          <a:stretch/>
        </p:blipFill>
        <p:spPr bwMode="auto">
          <a:xfrm>
            <a:off x="0" y="-1"/>
            <a:ext cx="505158"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matchingName="Section title and description" userDrawn="1">
  <p:cSld name="Section title and description">
    <p:spTree>
      <p:nvGrpSpPr>
        <p:cNvPr id="1" name=""/>
        <p:cNvGrpSpPr/>
        <p:nvPr/>
      </p:nvGrpSpPr>
      <p:grpSpPr bwMode="auto">
        <a:xfrm>
          <a:off x="0" y="0"/>
          <a:ext cx="0" cy="0"/>
          <a:chOff x="0" y="0"/>
          <a:chExt cx="0" cy="0"/>
        </a:xfrm>
      </p:grpSpPr>
      <p:sp>
        <p:nvSpPr>
          <p:cNvPr id="4" name="Google Shape;48;p9"/>
          <p:cNvSpPr txBox="1">
            <a:spLocks noGrp="1"/>
          </p:cNvSpPr>
          <p:nvPr>
            <p:ph type="title"/>
          </p:nvPr>
        </p:nvSpPr>
        <p:spPr bwMode="auto">
          <a:xfrm>
            <a:off x="265500" y="1039675"/>
            <a:ext cx="4045199"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a:defRPr/>
            </a:pPr>
            <a:endParaRPr/>
          </a:p>
        </p:txBody>
      </p:sp>
      <p:sp>
        <p:nvSpPr>
          <p:cNvPr id="5" name="Google Shape;49;p9"/>
          <p:cNvSpPr txBox="1">
            <a:spLocks noGrp="1"/>
          </p:cNvSpPr>
          <p:nvPr>
            <p:ph type="subTitle" idx="1"/>
          </p:nvPr>
        </p:nvSpPr>
        <p:spPr bwMode="auto">
          <a:xfrm>
            <a:off x="265500" y="2726875"/>
            <a:ext cx="4045199" cy="1235099"/>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endParaRPr/>
          </a:p>
        </p:txBody>
      </p:sp>
      <p:sp>
        <p:nvSpPr>
          <p:cNvPr id="6" name="Google Shape;50;p9"/>
          <p:cNvSpPr txBox="1">
            <a:spLocks noGrp="1"/>
          </p:cNvSpPr>
          <p:nvPr>
            <p:ph type="body" idx="2"/>
          </p:nvPr>
        </p:nvSpPr>
        <p:spPr bwMode="auto">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a:defRPr/>
            </a:pPr>
            <a:endParaRPr/>
          </a:p>
        </p:txBody>
      </p:sp>
      <p:sp>
        <p:nvSpPr>
          <p:cNvPr id="7" name="Google Shape;51;p9"/>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a:spcBef>
                <a:spcPts val="0"/>
              </a:spcBef>
              <a:spcAft>
                <a:spcPts val="0"/>
              </a:spcAft>
              <a:buNone/>
              <a:defRPr/>
            </a:pPr>
            <a:fld id="{00000000-1234-1234-1234-123412341234}" type="slidenum">
              <a:rPr lang="en-US"/>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matchingName="Section header" type="secHead" userDrawn="1">
  <p:cSld name="Section header">
    <p:spTree>
      <p:nvGrpSpPr>
        <p:cNvPr id="1" name=""/>
        <p:cNvGrpSpPr/>
        <p:nvPr/>
      </p:nvGrpSpPr>
      <p:grpSpPr bwMode="auto">
        <a:xfrm>
          <a:off x="0" y="0"/>
          <a:ext cx="0" cy="0"/>
          <a:chOff x="0" y="0"/>
          <a:chExt cx="0" cy="0"/>
        </a:xfrm>
      </p:grpSpPr>
      <p:sp>
        <p:nvSpPr>
          <p:cNvPr id="4" name="Google Shape;23;p3"/>
          <p:cNvSpPr txBox="1">
            <a:spLocks noGrp="1"/>
          </p:cNvSpPr>
          <p:nvPr>
            <p:ph type="title"/>
          </p:nvPr>
        </p:nvSpPr>
        <p:spPr bwMode="auto">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pPr>
              <a:defRPr/>
            </a:pPr>
            <a:endParaRPr/>
          </a:p>
        </p:txBody>
      </p:sp>
      <p:sp>
        <p:nvSpPr>
          <p:cNvPr id="5" name="Google Shape;24;p3"/>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a:spcBef>
                <a:spcPts val="0"/>
              </a:spcBef>
              <a:spcAft>
                <a:spcPts val="0"/>
              </a:spcAft>
              <a:buNone/>
              <a:defRPr/>
            </a:pPr>
            <a:fld id="{00000000-1234-1234-1234-123412341234}" type="slidenum">
              <a:rPr lang="en-US"/>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lang="es-PE"/>
          </a:p>
        </p:txBody>
      </p:sp>
      <p:sp>
        <p:nvSpPr>
          <p:cNvPr id="5" name="Marcador de contenido 2"/>
          <p:cNvSpPr>
            <a:spLocks noGrp="1"/>
          </p:cNvSpPr>
          <p:nvPr>
            <p:ph idx="1" hasCustomPrompt="1"/>
          </p:nvPr>
        </p:nvSpPr>
        <p:spPr bwMode="auto"/>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fecha 3"/>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7" name="Marcador de pie de página 4"/>
          <p:cNvSpPr>
            <a:spLocks noGrp="1"/>
          </p:cNvSpPr>
          <p:nvPr>
            <p:ph type="ftr" sz="quarter" idx="11"/>
          </p:nvPr>
        </p:nvSpPr>
        <p:spPr bwMode="auto"/>
        <p:txBody>
          <a:bodyPr/>
          <a:lstStyle/>
          <a:p>
            <a:pPr>
              <a:defRPr/>
            </a:pPr>
            <a:endParaRPr lang="es-PE"/>
          </a:p>
        </p:txBody>
      </p:sp>
      <p:sp>
        <p:nvSpPr>
          <p:cNvPr id="8"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obj" preserve="1" userDrawn="1">
  <p:cSld name="1_Título y objetos">
    <p:spTree>
      <p:nvGrpSpPr>
        <p:cNvPr id="1" name=""/>
        <p:cNvGrpSpPr/>
        <p:nvPr/>
      </p:nvGrpSpPr>
      <p:grpSpPr bwMode="auto">
        <a:xfrm>
          <a:off x="0" y="0"/>
          <a:ext cx="0" cy="0"/>
          <a:chOff x="0" y="0"/>
          <a:chExt cx="0" cy="0"/>
        </a:xfrm>
      </p:grpSpPr>
      <p:sp>
        <p:nvSpPr>
          <p:cNvPr id="4" name="Google Shape;99;p12"/>
          <p:cNvSpPr/>
          <p:nvPr/>
        </p:nvSpPr>
        <p:spPr bwMode="auto">
          <a:xfrm>
            <a:off x="0" y="4519456"/>
            <a:ext cx="8824913" cy="633221"/>
          </a:xfrm>
          <a:custGeom>
            <a:avLst/>
            <a:gdLst/>
            <a:ahLst/>
            <a:cxnLst/>
            <a:rect l="l" t="t" r="r" b="b"/>
            <a:pathLst>
              <a:path w="11766550" h="844295" extrusionOk="0">
                <a:moveTo>
                  <a:pt x="0" y="0"/>
                </a:moveTo>
                <a:lnTo>
                  <a:pt x="11226800" y="0"/>
                </a:lnTo>
                <a:cubicBezTo>
                  <a:pt x="11410950" y="279315"/>
                  <a:pt x="11493500" y="412580"/>
                  <a:pt x="11766550" y="837945"/>
                </a:cubicBezTo>
                <a:lnTo>
                  <a:pt x="0" y="844295"/>
                </a:lnTo>
                <a:lnTo>
                  <a:pt x="0" y="0"/>
                </a:lnTo>
                <a:close/>
              </a:path>
            </a:pathLst>
          </a:custGeom>
          <a:solidFill>
            <a:srgbClr val="00A8ED"/>
          </a:solidFill>
          <a:ln>
            <a:noFill/>
          </a:ln>
        </p:spPr>
        <p:txBody>
          <a:bodyPr spcFirstLastPara="1" wrap="square" lIns="68569" tIns="34275" rIns="68569" bIns="34275" anchor="ctr"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350" b="0" i="0" u="none" strike="noStrike" cap="none">
              <a:solidFill>
                <a:schemeClr val="lt1"/>
              </a:solidFill>
              <a:latin typeface="Calibri"/>
              <a:ea typeface="Calibri"/>
              <a:cs typeface="Calibri"/>
            </a:endParaRPr>
          </a:p>
        </p:txBody>
      </p:sp>
      <p:sp>
        <p:nvSpPr>
          <p:cNvPr id="5" name="Título 1"/>
          <p:cNvSpPr>
            <a:spLocks noGrp="1"/>
          </p:cNvSpPr>
          <p:nvPr>
            <p:ph type="title"/>
          </p:nvPr>
        </p:nvSpPr>
        <p:spPr bwMode="auto"/>
        <p:txBody>
          <a:bodyPr/>
          <a:lstStyle/>
          <a:p>
            <a:pPr>
              <a:defRPr/>
            </a:pPr>
            <a:r>
              <a:rPr lang="es-ES"/>
              <a:t>Haga clic para modificar el estilo de título del patrón</a:t>
            </a:r>
            <a:endParaRPr lang="es-PE"/>
          </a:p>
        </p:txBody>
      </p:sp>
      <p:sp>
        <p:nvSpPr>
          <p:cNvPr id="6" name="Marcador de contenido 2"/>
          <p:cNvSpPr>
            <a:spLocks noGrp="1"/>
          </p:cNvSpPr>
          <p:nvPr>
            <p:ph idx="1" hasCustomPrompt="1"/>
          </p:nvPr>
        </p:nvSpPr>
        <p:spPr bwMode="auto"/>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7" name="Marcador de fecha 3"/>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8" name="Marcador de pie de página 4"/>
          <p:cNvSpPr>
            <a:spLocks noGrp="1"/>
          </p:cNvSpPr>
          <p:nvPr>
            <p:ph type="ftr" sz="quarter" idx="11"/>
          </p:nvPr>
        </p:nvSpPr>
        <p:spPr bwMode="auto"/>
        <p:txBody>
          <a:bodyPr/>
          <a:lstStyle/>
          <a:p>
            <a:pPr>
              <a:defRPr/>
            </a:pPr>
            <a:endParaRPr lang="es-PE"/>
          </a:p>
        </p:txBody>
      </p:sp>
      <p:sp>
        <p:nvSpPr>
          <p:cNvPr id="9"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pic>
        <p:nvPicPr>
          <p:cNvPr id="10" name="Google Shape;98;p12"/>
          <p:cNvPicPr/>
          <p:nvPr/>
        </p:nvPicPr>
        <p:blipFill>
          <a:blip r:embed="rId2"/>
          <a:stretch/>
        </p:blipFill>
        <p:spPr bwMode="auto">
          <a:xfrm>
            <a:off x="0" y="0"/>
            <a:ext cx="9144000" cy="5143501"/>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3888" y="1282304"/>
            <a:ext cx="7886700" cy="2139553"/>
          </a:xfrm>
        </p:spPr>
        <p:txBody>
          <a:bodyPr anchor="b"/>
          <a:lstStyle>
            <a:lvl1pPr>
              <a:defRPr sz="4500"/>
            </a:lvl1pPr>
          </a:lstStyle>
          <a:p>
            <a:pPr>
              <a:defRPr/>
            </a:pPr>
            <a:r>
              <a:rPr lang="es-ES"/>
              <a:t>Haga clic para modificar el estilo de título del patrón</a:t>
            </a:r>
            <a:endParaRPr lang="es-PE"/>
          </a:p>
        </p:txBody>
      </p:sp>
      <p:sp>
        <p:nvSpPr>
          <p:cNvPr id="5" name="Marcador de texto 2"/>
          <p:cNvSpPr>
            <a:spLocks noGrp="1"/>
          </p:cNvSpPr>
          <p:nvPr>
            <p:ph type="body" idx="1" hasCustomPrompt="1"/>
          </p:nvPr>
        </p:nvSpPr>
        <p:spPr bwMode="auto">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defRPr/>
            </a:pPr>
            <a:r>
              <a:rPr lang="es-ES"/>
              <a:t>Haga clic para modificar los estilos de texto del patrón</a:t>
            </a:r>
          </a:p>
        </p:txBody>
      </p:sp>
      <p:sp>
        <p:nvSpPr>
          <p:cNvPr id="6" name="Marcador de fecha 3"/>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7" name="Marcador de pie de página 4"/>
          <p:cNvSpPr>
            <a:spLocks noGrp="1"/>
          </p:cNvSpPr>
          <p:nvPr>
            <p:ph type="ftr" sz="quarter" idx="11"/>
          </p:nvPr>
        </p:nvSpPr>
        <p:spPr bwMode="auto"/>
        <p:txBody>
          <a:bodyPr/>
          <a:lstStyle/>
          <a:p>
            <a:pPr>
              <a:defRPr/>
            </a:pPr>
            <a:endParaRPr lang="es-PE"/>
          </a:p>
        </p:txBody>
      </p:sp>
      <p:sp>
        <p:nvSpPr>
          <p:cNvPr id="8"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lang="es-PE"/>
          </a:p>
        </p:txBody>
      </p:sp>
      <p:sp>
        <p:nvSpPr>
          <p:cNvPr id="5" name="Marcador de contenido 2"/>
          <p:cNvSpPr>
            <a:spLocks noGrp="1"/>
          </p:cNvSpPr>
          <p:nvPr>
            <p:ph sz="half" idx="1" hasCustomPrompt="1"/>
          </p:nvPr>
        </p:nvSpPr>
        <p:spPr bwMode="auto">
          <a:xfrm>
            <a:off x="628650" y="1369218"/>
            <a:ext cx="3886200" cy="3263504"/>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contenido 3"/>
          <p:cNvSpPr>
            <a:spLocks noGrp="1"/>
          </p:cNvSpPr>
          <p:nvPr>
            <p:ph sz="half" idx="2" hasCustomPrompt="1"/>
          </p:nvPr>
        </p:nvSpPr>
        <p:spPr bwMode="auto">
          <a:xfrm>
            <a:off x="4629150" y="1369218"/>
            <a:ext cx="3886200" cy="3263504"/>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7" name="Marcador de fecha 4"/>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8" name="Marcador de pie de página 5"/>
          <p:cNvSpPr>
            <a:spLocks noGrp="1"/>
          </p:cNvSpPr>
          <p:nvPr>
            <p:ph type="ftr" sz="quarter" idx="11"/>
          </p:nvPr>
        </p:nvSpPr>
        <p:spPr bwMode="auto"/>
        <p:txBody>
          <a:bodyPr/>
          <a:lstStyle/>
          <a:p>
            <a:pPr>
              <a:defRPr/>
            </a:pPr>
            <a:endParaRPr lang="es-PE"/>
          </a:p>
        </p:txBody>
      </p:sp>
      <p:sp>
        <p:nvSpPr>
          <p:cNvPr id="9" name="Marcador de número de diapositiva 6"/>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9841" y="273844"/>
            <a:ext cx="7886700" cy="994172"/>
          </a:xfrm>
        </p:spPr>
        <p:txBody>
          <a:bodyPr/>
          <a:lstStyle/>
          <a:p>
            <a:pPr>
              <a:defRPr/>
            </a:pPr>
            <a:r>
              <a:rPr lang="es-ES"/>
              <a:t>Haga clic para modificar el estilo de título del patrón</a:t>
            </a:r>
            <a:endParaRPr lang="es-PE"/>
          </a:p>
        </p:txBody>
      </p:sp>
      <p:sp>
        <p:nvSpPr>
          <p:cNvPr id="5" name="Marcador de texto 2"/>
          <p:cNvSpPr>
            <a:spLocks noGrp="1"/>
          </p:cNvSpPr>
          <p:nvPr>
            <p:ph type="body" idx="1" hasCustomPrompt="1"/>
          </p:nvPr>
        </p:nvSpPr>
        <p:spPr bwMode="auto">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lang="es-ES"/>
              <a:t>Haga clic para modificar los estilos de texto del patrón</a:t>
            </a:r>
          </a:p>
        </p:txBody>
      </p:sp>
      <p:sp>
        <p:nvSpPr>
          <p:cNvPr id="6" name="Marcador de contenido 3"/>
          <p:cNvSpPr>
            <a:spLocks noGrp="1"/>
          </p:cNvSpPr>
          <p:nvPr>
            <p:ph sz="half" idx="2" hasCustomPrompt="1"/>
          </p:nvPr>
        </p:nvSpPr>
        <p:spPr bwMode="auto">
          <a:xfrm>
            <a:off x="629842" y="1878806"/>
            <a:ext cx="3868340" cy="2763441"/>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7" name="Marcador de texto 4"/>
          <p:cNvSpPr>
            <a:spLocks noGrp="1"/>
          </p:cNvSpPr>
          <p:nvPr>
            <p:ph type="body" sz="quarter" idx="3" hasCustomPrompt="1"/>
          </p:nvPr>
        </p:nvSpPr>
        <p:spPr bwMode="auto">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lang="es-ES"/>
              <a:t>Haga clic para modificar los estilos de texto del patrón</a:t>
            </a:r>
          </a:p>
        </p:txBody>
      </p:sp>
      <p:sp>
        <p:nvSpPr>
          <p:cNvPr id="8" name="Marcador de contenido 5"/>
          <p:cNvSpPr>
            <a:spLocks noGrp="1"/>
          </p:cNvSpPr>
          <p:nvPr>
            <p:ph sz="quarter" idx="4" hasCustomPrompt="1"/>
          </p:nvPr>
        </p:nvSpPr>
        <p:spPr bwMode="auto">
          <a:xfrm>
            <a:off x="4629150" y="1878806"/>
            <a:ext cx="3887391" cy="2763441"/>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9" name="Marcador de fecha 6"/>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10" name="Marcador de pie de página 7"/>
          <p:cNvSpPr>
            <a:spLocks noGrp="1"/>
          </p:cNvSpPr>
          <p:nvPr>
            <p:ph type="ftr" sz="quarter" idx="11"/>
          </p:nvPr>
        </p:nvSpPr>
        <p:spPr bwMode="auto"/>
        <p:txBody>
          <a:bodyPr/>
          <a:lstStyle/>
          <a:p>
            <a:pPr>
              <a:defRPr/>
            </a:pPr>
            <a:endParaRPr lang="es-PE"/>
          </a:p>
        </p:txBody>
      </p:sp>
      <p:sp>
        <p:nvSpPr>
          <p:cNvPr id="11" name="Marcador de número de diapositiva 8"/>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type="titleOnly" preserve="1" userDrawn="1">
  <p:cSld name="Solo el título">
    <p:bg>
      <p:bgPr>
        <a:solidFill>
          <a:schemeClr val="bg1"/>
        </a:solidFill>
        <a:effectLst/>
      </p:bgPr>
    </p:bg>
    <p:spTree>
      <p:nvGrpSpPr>
        <p:cNvPr id="1" name=""/>
        <p:cNvGrpSpPr/>
        <p:nvPr/>
      </p:nvGrpSpPr>
      <p:grpSpPr bwMode="auto">
        <a:xfrm>
          <a:off x="0" y="0"/>
          <a:ext cx="0" cy="0"/>
          <a:chOff x="0" y="0"/>
          <a:chExt cx="0" cy="0"/>
        </a:xfrm>
      </p:grpSpPr>
      <p:pic>
        <p:nvPicPr>
          <p:cNvPr id="4" name="Google Shape;81;p10"/>
          <p:cNvPicPr/>
          <p:nvPr/>
        </p:nvPicPr>
        <p:blipFill>
          <a:blip r:embed="rId2"/>
          <a:srcRect b="22863"/>
          <a:stretch/>
        </p:blipFill>
        <p:spPr bwMode="auto">
          <a:xfrm>
            <a:off x="0" y="441154"/>
            <a:ext cx="9144000" cy="4599953"/>
          </a:xfrm>
          <a:prstGeom prst="rect">
            <a:avLst/>
          </a:prstGeom>
          <a:noFill/>
          <a:ln>
            <a:noFill/>
          </a:ln>
        </p:spPr>
      </p:pic>
      <p:sp>
        <p:nvSpPr>
          <p:cNvPr id="5" name="Título 1"/>
          <p:cNvSpPr>
            <a:spLocks noGrp="1"/>
          </p:cNvSpPr>
          <p:nvPr>
            <p:ph type="title"/>
          </p:nvPr>
        </p:nvSpPr>
        <p:spPr bwMode="auto">
          <a:xfrm>
            <a:off x="1253938" y="1798155"/>
            <a:ext cx="6636124" cy="994172"/>
          </a:xfrm>
        </p:spPr>
        <p:txBody>
          <a:bodyPr>
            <a:noAutofit/>
          </a:bodyPr>
          <a:lstStyle>
            <a:lvl1pPr algn="ctr">
              <a:defRPr sz="3600" b="1">
                <a:solidFill>
                  <a:schemeClr val="bg1"/>
                </a:solidFill>
              </a:defRPr>
            </a:lvl1pPr>
          </a:lstStyle>
          <a:p>
            <a:pPr>
              <a:defRPr/>
            </a:pPr>
            <a:r>
              <a:rPr lang="es-ES"/>
              <a:t>Haga clic para modificar el estilo de título del patrón</a:t>
            </a:r>
            <a:endParaRPr lang="es-PE"/>
          </a:p>
        </p:txBody>
      </p:sp>
      <p:sp>
        <p:nvSpPr>
          <p:cNvPr id="6" name="Marcador de fecha 2"/>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7" name="Marcador de pie de página 3"/>
          <p:cNvSpPr>
            <a:spLocks noGrp="1"/>
          </p:cNvSpPr>
          <p:nvPr>
            <p:ph type="ftr" sz="quarter" idx="11"/>
          </p:nvPr>
        </p:nvSpPr>
        <p:spPr bwMode="auto"/>
        <p:txBody>
          <a:bodyPr/>
          <a:lstStyle/>
          <a:p>
            <a:pPr>
              <a:defRPr/>
            </a:pPr>
            <a:endParaRPr lang="es-PE"/>
          </a:p>
        </p:txBody>
      </p:sp>
      <p:sp>
        <p:nvSpPr>
          <p:cNvPr id="8" name="Marcador de número de diapositiva 4"/>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4" name="Marcador de fecha 1"/>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5" name="Marcador de pie de página 2"/>
          <p:cNvSpPr>
            <a:spLocks noGrp="1"/>
          </p:cNvSpPr>
          <p:nvPr>
            <p:ph type="ftr" sz="quarter" idx="11"/>
          </p:nvPr>
        </p:nvSpPr>
        <p:spPr bwMode="auto"/>
        <p:txBody>
          <a:bodyPr/>
          <a:lstStyle/>
          <a:p>
            <a:pPr>
              <a:defRPr/>
            </a:pPr>
            <a:endParaRPr lang="es-PE"/>
          </a:p>
        </p:txBody>
      </p:sp>
      <p:sp>
        <p:nvSpPr>
          <p:cNvPr id="6" name="Marcador de número de diapositiva 3"/>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9841" y="342900"/>
            <a:ext cx="2949178" cy="1200150"/>
          </a:xfrm>
        </p:spPr>
        <p:txBody>
          <a:bodyPr anchor="b"/>
          <a:lstStyle>
            <a:lvl1pPr>
              <a:defRPr sz="2400"/>
            </a:lvl1pPr>
          </a:lstStyle>
          <a:p>
            <a:pPr>
              <a:defRPr/>
            </a:pPr>
            <a:r>
              <a:rPr lang="es-ES"/>
              <a:t>Haga clic para modificar el estilo de título del patrón</a:t>
            </a:r>
            <a:endParaRPr lang="es-PE"/>
          </a:p>
        </p:txBody>
      </p:sp>
      <p:sp>
        <p:nvSpPr>
          <p:cNvPr id="5" name="Marcador de contenido 2"/>
          <p:cNvSpPr>
            <a:spLocks noGrp="1"/>
          </p:cNvSpPr>
          <p:nvPr>
            <p:ph idx="1" hasCustomPrompt="1"/>
          </p:nvPr>
        </p:nvSpPr>
        <p:spPr bwMode="auto">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texto 3"/>
          <p:cNvSpPr>
            <a:spLocks noGrp="1"/>
          </p:cNvSpPr>
          <p:nvPr>
            <p:ph type="body" sz="half" idx="2" hasCustomPrompt="1"/>
          </p:nvPr>
        </p:nvSpPr>
        <p:spPr bwMode="auto">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lang="es-ES"/>
              <a:t>Haga clic para modificar los estilos de texto del patrón</a:t>
            </a:r>
          </a:p>
        </p:txBody>
      </p:sp>
      <p:sp>
        <p:nvSpPr>
          <p:cNvPr id="7" name="Marcador de fecha 4"/>
          <p:cNvSpPr>
            <a:spLocks noGrp="1"/>
          </p:cNvSpPr>
          <p:nvPr>
            <p:ph type="dt" sz="half" idx="10"/>
          </p:nvPr>
        </p:nvSpPr>
        <p:spPr bwMode="auto"/>
        <p:txBody>
          <a:bodyPr/>
          <a:lstStyle/>
          <a:p>
            <a:pPr>
              <a:defRPr/>
            </a:pPr>
            <a:fld id="{BD6E246E-3CA8-4B11-9CEF-5A7ECF4B3382}" type="datetimeFigureOut">
              <a:rPr lang="es-PE"/>
              <a:t>20/04/2023</a:t>
            </a:fld>
            <a:endParaRPr lang="es-PE"/>
          </a:p>
        </p:txBody>
      </p:sp>
      <p:sp>
        <p:nvSpPr>
          <p:cNvPr id="8" name="Marcador de pie de página 5"/>
          <p:cNvSpPr>
            <a:spLocks noGrp="1"/>
          </p:cNvSpPr>
          <p:nvPr>
            <p:ph type="ftr" sz="quarter" idx="11"/>
          </p:nvPr>
        </p:nvSpPr>
        <p:spPr bwMode="auto"/>
        <p:txBody>
          <a:bodyPr/>
          <a:lstStyle/>
          <a:p>
            <a:pPr>
              <a:defRPr/>
            </a:pPr>
            <a:endParaRPr lang="es-PE"/>
          </a:p>
        </p:txBody>
      </p:sp>
      <p:sp>
        <p:nvSpPr>
          <p:cNvPr id="9" name="Marcador de número de diapositiva 6"/>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Marcador de título 1"/>
          <p:cNvSpPr>
            <a:spLocks noGrp="1"/>
          </p:cNvSpPr>
          <p:nvPr>
            <p:ph type="title"/>
          </p:nvPr>
        </p:nvSpPr>
        <p:spPr bwMode="auto">
          <a:xfrm>
            <a:off x="628650" y="273844"/>
            <a:ext cx="7886700" cy="994172"/>
          </a:xfrm>
          <a:prstGeom prst="rect">
            <a:avLst/>
          </a:prstGeom>
        </p:spPr>
        <p:txBody>
          <a:bodyPr vert="horz" lIns="91440" tIns="45720" rIns="91440" bIns="45720" rtlCol="0" anchor="ctr">
            <a:normAutofit/>
          </a:bodyPr>
          <a:lstStyle/>
          <a:p>
            <a:pPr>
              <a:defRPr/>
            </a:pPr>
            <a:r>
              <a:rPr lang="es-ES"/>
              <a:t>Haga clic para modificar el estilo de título del patrón</a:t>
            </a:r>
            <a:endParaRPr lang="es-PE"/>
          </a:p>
        </p:txBody>
      </p:sp>
      <p:sp>
        <p:nvSpPr>
          <p:cNvPr id="5" name="Marcador de texto 2"/>
          <p:cNvSpPr>
            <a:spLocks noGrp="1"/>
          </p:cNvSpPr>
          <p:nvPr>
            <p:ph type="body" idx="1"/>
          </p:nvPr>
        </p:nvSpPr>
        <p:spPr bwMode="auto">
          <a:xfrm>
            <a:off x="628650" y="1369218"/>
            <a:ext cx="7886700" cy="3263504"/>
          </a:xfrm>
          <a:prstGeom prst="rect">
            <a:avLst/>
          </a:prstGeom>
        </p:spPr>
        <p:txBody>
          <a:bodyPr vert="horz" lIns="91440" tIns="45720" rIns="91440" bIns="45720" rtlCol="0">
            <a:normAutofit/>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fecha 3"/>
          <p:cNvSpPr>
            <a:spLocks noGrp="1"/>
          </p:cNvSpPr>
          <p:nvPr>
            <p:ph type="dt" sz="half" idx="2"/>
          </p:nvPr>
        </p:nvSpPr>
        <p:spPr bwMode="auto">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D6E246E-3CA8-4B11-9CEF-5A7ECF4B3382}" type="datetimeFigureOut">
              <a:rPr lang="es-PE"/>
              <a:t>20/04/2023</a:t>
            </a:fld>
            <a:endParaRPr lang="es-PE"/>
          </a:p>
        </p:txBody>
      </p:sp>
      <p:sp>
        <p:nvSpPr>
          <p:cNvPr id="7" name="Marcador de pie de página 4"/>
          <p:cNvSpPr>
            <a:spLocks noGrp="1"/>
          </p:cNvSpPr>
          <p:nvPr>
            <p:ph type="ftr" sz="quarter" idx="3"/>
          </p:nvPr>
        </p:nvSpPr>
        <p:spPr bwMode="auto">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s-PE"/>
          </a:p>
        </p:txBody>
      </p:sp>
      <p:sp>
        <p:nvSpPr>
          <p:cNvPr id="8" name="Marcador de número de diapositiva 5"/>
          <p:cNvSpPr>
            <a:spLocks noGrp="1"/>
          </p:cNvSpPr>
          <p:nvPr>
            <p:ph type="sldNum" sz="quarter" idx="4"/>
          </p:nvPr>
        </p:nvSpPr>
        <p:spPr bwMode="auto">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a:spcBef>
                <a:spcPts val="0"/>
              </a:spcBef>
              <a:spcAft>
                <a:spcPts val="0"/>
              </a:spcAft>
              <a:buNone/>
              <a:defRPr/>
            </a:pPr>
            <a:fld id="{00000000-1234-1234-1234-123412341234}" type="slidenum">
              <a:rPr lang="es-PE"/>
              <a:t>‹Nº›</a:t>
            </a:fld>
            <a:endParaRPr lang="es-PE"/>
          </a:p>
        </p:txBody>
      </p:sp>
      <p:pic>
        <p:nvPicPr>
          <p:cNvPr id="9" name="Google Shape;42;p6"/>
          <p:cNvPicPr/>
          <p:nvPr/>
        </p:nvPicPr>
        <p:blipFill>
          <a:blip r:embed="rId16"/>
          <a:stretch/>
        </p:blipFill>
        <p:spPr bwMode="auto">
          <a:xfrm>
            <a:off x="0" y="-1"/>
            <a:ext cx="9144000" cy="5143309"/>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685800">
        <a:lnSpc>
          <a:spcPct val="90000"/>
        </a:lnSpc>
        <a:spcBef>
          <a:spcPts val="0"/>
        </a:spcBef>
        <a:buNone/>
        <a:defRPr sz="3300">
          <a:solidFill>
            <a:schemeClr val="tx1"/>
          </a:solidFill>
          <a:latin typeface="+mj-lt"/>
          <a:ea typeface="+mj-ea"/>
          <a:cs typeface="+mj-cs"/>
        </a:defRPr>
      </a:lvl1pPr>
    </p:titleStyle>
    <p:bodyStyle>
      <a:lvl1pPr marL="171450" indent="-171450" algn="l" defTabSz="685800">
        <a:lnSpc>
          <a:spcPct val="90000"/>
        </a:lnSpc>
        <a:spcBef>
          <a:spcPts val="750"/>
        </a:spcBef>
        <a:buFont typeface="Arial"/>
        <a:buChar char="•"/>
        <a:defRPr sz="2100">
          <a:solidFill>
            <a:schemeClr val="tx1"/>
          </a:solidFill>
          <a:latin typeface="+mn-lt"/>
          <a:ea typeface="+mn-ea"/>
          <a:cs typeface="+mn-cs"/>
        </a:defRPr>
      </a:lvl1pPr>
      <a:lvl2pPr marL="514350" indent="-171450" algn="l" defTabSz="685800">
        <a:lnSpc>
          <a:spcPct val="90000"/>
        </a:lnSpc>
        <a:spcBef>
          <a:spcPts val="375"/>
        </a:spcBef>
        <a:buFont typeface="Arial"/>
        <a:buChar char="•"/>
        <a:defRPr sz="1800">
          <a:solidFill>
            <a:schemeClr val="tx1"/>
          </a:solidFill>
          <a:latin typeface="+mn-lt"/>
          <a:ea typeface="+mn-ea"/>
          <a:cs typeface="+mn-cs"/>
        </a:defRPr>
      </a:lvl2pPr>
      <a:lvl3pPr marL="857250" indent="-171450" algn="l" defTabSz="685800">
        <a:lnSpc>
          <a:spcPct val="90000"/>
        </a:lnSpc>
        <a:spcBef>
          <a:spcPts val="375"/>
        </a:spcBef>
        <a:buFont typeface="Arial"/>
        <a:buChar char="•"/>
        <a:defRPr sz="1500">
          <a:solidFill>
            <a:schemeClr val="tx1"/>
          </a:solidFill>
          <a:latin typeface="+mn-lt"/>
          <a:ea typeface="+mn-ea"/>
          <a:cs typeface="+mn-cs"/>
        </a:defRPr>
      </a:lvl3pPr>
      <a:lvl4pPr marL="1200150" indent="-171450" algn="l" defTabSz="685800">
        <a:lnSpc>
          <a:spcPct val="90000"/>
        </a:lnSpc>
        <a:spcBef>
          <a:spcPts val="375"/>
        </a:spcBef>
        <a:buFont typeface="Arial"/>
        <a:buChar char="•"/>
        <a:defRPr sz="1350">
          <a:solidFill>
            <a:schemeClr val="tx1"/>
          </a:solidFill>
          <a:latin typeface="+mn-lt"/>
          <a:ea typeface="+mn-ea"/>
          <a:cs typeface="+mn-cs"/>
        </a:defRPr>
      </a:lvl4pPr>
      <a:lvl5pPr marL="1543050" indent="-171450" algn="l" defTabSz="685800">
        <a:lnSpc>
          <a:spcPct val="90000"/>
        </a:lnSpc>
        <a:spcBef>
          <a:spcPts val="375"/>
        </a:spcBef>
        <a:buFont typeface="Arial"/>
        <a:buChar char="•"/>
        <a:defRPr sz="1350">
          <a:solidFill>
            <a:schemeClr val="tx1"/>
          </a:solidFill>
          <a:latin typeface="+mn-lt"/>
          <a:ea typeface="+mn-ea"/>
          <a:cs typeface="+mn-cs"/>
        </a:defRPr>
      </a:lvl5pPr>
      <a:lvl6pPr marL="1885950" indent="-171450" algn="l" defTabSz="685800">
        <a:lnSpc>
          <a:spcPct val="90000"/>
        </a:lnSpc>
        <a:spcBef>
          <a:spcPts val="375"/>
        </a:spcBef>
        <a:buFont typeface="Arial"/>
        <a:buChar char="•"/>
        <a:defRPr sz="1350">
          <a:solidFill>
            <a:schemeClr val="tx1"/>
          </a:solidFill>
          <a:latin typeface="+mn-lt"/>
          <a:ea typeface="+mn-ea"/>
          <a:cs typeface="+mn-cs"/>
        </a:defRPr>
      </a:lvl6pPr>
      <a:lvl7pPr marL="2228850" indent="-171450" algn="l" defTabSz="685800">
        <a:lnSpc>
          <a:spcPct val="90000"/>
        </a:lnSpc>
        <a:spcBef>
          <a:spcPts val="375"/>
        </a:spcBef>
        <a:buFont typeface="Arial"/>
        <a:buChar char="•"/>
        <a:defRPr sz="1350">
          <a:solidFill>
            <a:schemeClr val="tx1"/>
          </a:solidFill>
          <a:latin typeface="+mn-lt"/>
          <a:ea typeface="+mn-ea"/>
          <a:cs typeface="+mn-cs"/>
        </a:defRPr>
      </a:lvl7pPr>
      <a:lvl8pPr marL="2571750" indent="-171450" algn="l" defTabSz="685800">
        <a:lnSpc>
          <a:spcPct val="90000"/>
        </a:lnSpc>
        <a:spcBef>
          <a:spcPts val="375"/>
        </a:spcBef>
        <a:buFont typeface="Arial"/>
        <a:buChar char="•"/>
        <a:defRPr sz="1350">
          <a:solidFill>
            <a:schemeClr val="tx1"/>
          </a:solidFill>
          <a:latin typeface="+mn-lt"/>
          <a:ea typeface="+mn-ea"/>
          <a:cs typeface="+mn-cs"/>
        </a:defRPr>
      </a:lvl8pPr>
      <a:lvl9pPr marL="2914650" indent="-171450" algn="l" defTabSz="685800">
        <a:lnSpc>
          <a:spcPct val="90000"/>
        </a:lnSpc>
        <a:spcBef>
          <a:spcPts val="375"/>
        </a:spcBef>
        <a:buFont typeface="Arial"/>
        <a:buChar char="•"/>
        <a:defRPr sz="1350">
          <a:solidFill>
            <a:schemeClr val="tx1"/>
          </a:solidFill>
          <a:latin typeface="+mn-lt"/>
          <a:ea typeface="+mn-ea"/>
          <a:cs typeface="+mn-cs"/>
        </a:defRPr>
      </a:lvl9pPr>
    </p:bodyStyle>
    <p:otherStyle>
      <a:defPPr>
        <a:defRPr lang="es-PE"/>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66;p13"/>
          <p:cNvSpPr txBox="1">
            <a:spLocks noGrp="1"/>
          </p:cNvSpPr>
          <p:nvPr>
            <p:ph type="ctrTitle"/>
          </p:nvPr>
        </p:nvSpPr>
        <p:spPr bwMode="auto">
          <a:xfrm>
            <a:off x="164727" y="592547"/>
            <a:ext cx="4247086" cy="164339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defRPr/>
            </a:pPr>
            <a:r>
              <a:rPr lang="en-US"/>
              <a:t>File Organization</a:t>
            </a:r>
            <a:endParaRPr/>
          </a:p>
        </p:txBody>
      </p:sp>
      <p:sp>
        <p:nvSpPr>
          <p:cNvPr id="5" name="Google Shape;67;p13"/>
          <p:cNvSpPr txBox="1">
            <a:spLocks noGrp="1"/>
          </p:cNvSpPr>
          <p:nvPr>
            <p:ph type="subTitle" idx="1"/>
          </p:nvPr>
        </p:nvSpPr>
        <p:spPr bwMode="auto">
          <a:xfrm>
            <a:off x="0" y="2380046"/>
            <a:ext cx="4098114" cy="78364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defRPr/>
            </a:pPr>
            <a:r>
              <a:rPr lang="en-US" b="1"/>
              <a:t>Estructuras de Indexación</a:t>
            </a:r>
            <a:endParaRPr b="1"/>
          </a:p>
          <a:p>
            <a:pPr marL="0" lvl="0" indent="0" algn="ctr">
              <a:spcBef>
                <a:spcPts val="0"/>
              </a:spcBef>
              <a:spcAft>
                <a:spcPts val="0"/>
              </a:spcAft>
              <a:buNone/>
              <a:defRPr/>
            </a:pPr>
            <a:endParaRPr sz="500" b="1"/>
          </a:p>
          <a:p>
            <a:pPr marL="0" lvl="0" indent="0" algn="ctr">
              <a:spcBef>
                <a:spcPts val="0"/>
              </a:spcBef>
              <a:spcAft>
                <a:spcPts val="0"/>
              </a:spcAft>
              <a:buNone/>
              <a:defRPr/>
            </a:pPr>
            <a:r>
              <a:rPr lang="en-US" sz="2000"/>
              <a:t>Semana 03</a:t>
            </a:r>
            <a:endParaRPr sz="2000"/>
          </a:p>
        </p:txBody>
      </p:sp>
      <p:sp>
        <p:nvSpPr>
          <p:cNvPr id="6" name="Google Shape;68;p13"/>
          <p:cNvSpPr txBox="1"/>
          <p:nvPr/>
        </p:nvSpPr>
        <p:spPr bwMode="auto">
          <a:xfrm>
            <a:off x="114400" y="117725"/>
            <a:ext cx="8867700" cy="490800"/>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defRPr/>
            </a:pPr>
            <a:r>
              <a:rPr lang="en-US" sz="2500">
                <a:solidFill>
                  <a:srgbClr val="666666"/>
                </a:solidFill>
                <a:latin typeface="Calibri"/>
                <a:ea typeface="Calibri"/>
                <a:cs typeface="Calibri"/>
              </a:rPr>
              <a:t>CS2702</a:t>
            </a:r>
            <a:r>
              <a:rPr lang="en-US" sz="2500" b="1">
                <a:solidFill>
                  <a:srgbClr val="666666"/>
                </a:solidFill>
                <a:latin typeface="Calibri"/>
                <a:ea typeface="Calibri"/>
                <a:cs typeface="Calibri"/>
              </a:rPr>
              <a:t>                          </a:t>
            </a:r>
            <a:r>
              <a:rPr lang="en-US" sz="2500" cap="small">
                <a:solidFill>
                  <a:srgbClr val="666666"/>
                </a:solidFill>
                <a:latin typeface="Calibri"/>
                <a:ea typeface="Calibri"/>
                <a:cs typeface="Calibri"/>
              </a:rPr>
              <a:t>Bases de Datos II</a:t>
            </a:r>
            <a:endParaRPr sz="2950">
              <a:solidFill>
                <a:srgbClr val="666666"/>
              </a:solidFill>
              <a:latin typeface="Calibri"/>
              <a:ea typeface="Calibri"/>
              <a:cs typeface="Calibri"/>
            </a:endParaRPr>
          </a:p>
        </p:txBody>
      </p:sp>
      <p:sp>
        <p:nvSpPr>
          <p:cNvPr id="7" name="Google Shape;69;p13"/>
          <p:cNvSpPr txBox="1"/>
          <p:nvPr/>
        </p:nvSpPr>
        <p:spPr bwMode="auto">
          <a:xfrm>
            <a:off x="2221464" y="4080950"/>
            <a:ext cx="3753300" cy="490800"/>
          </a:xfrm>
          <a:prstGeom prst="rect">
            <a:avLst/>
          </a:prstGeom>
          <a:noFill/>
          <a:ln>
            <a:noFill/>
          </a:ln>
        </p:spPr>
        <p:txBody>
          <a:bodyPr spcFirstLastPara="1" wrap="square" lIns="91425" tIns="45700" rIns="91425" bIns="45700" anchor="t" anchorCtr="0">
            <a:noAutofit/>
          </a:bodyPr>
          <a:lstStyle/>
          <a:p>
            <a:pPr marL="0" lvl="0" indent="0">
              <a:lnSpc>
                <a:spcPct val="80000"/>
              </a:lnSpc>
              <a:spcBef>
                <a:spcPts val="400"/>
              </a:spcBef>
              <a:spcAft>
                <a:spcPts val="0"/>
              </a:spcAft>
              <a:buNone/>
              <a:defRPr/>
            </a:pPr>
            <a:r>
              <a:rPr lang="en-US" sz="1600">
                <a:solidFill>
                  <a:srgbClr val="45818E"/>
                </a:solidFill>
                <a:latin typeface="Calibri"/>
                <a:ea typeface="Calibri"/>
                <a:cs typeface="Calibri"/>
              </a:rPr>
              <a:t>Heider Sanchez </a:t>
            </a:r>
          </a:p>
          <a:p>
            <a:pPr marL="0" lvl="0" indent="0">
              <a:lnSpc>
                <a:spcPct val="80000"/>
              </a:lnSpc>
              <a:spcBef>
                <a:spcPts val="400"/>
              </a:spcBef>
              <a:spcAft>
                <a:spcPts val="0"/>
              </a:spcAft>
              <a:buNone/>
              <a:defRPr/>
            </a:pPr>
            <a:r>
              <a:rPr lang="en-US" sz="1600" i="1">
                <a:solidFill>
                  <a:srgbClr val="45818E"/>
                </a:solidFill>
                <a:latin typeface="Calibri"/>
                <a:ea typeface="Calibri"/>
                <a:cs typeface="Calibri"/>
              </a:rPr>
              <a:t>hsanchez@utec.edu.pe</a:t>
            </a:r>
            <a:endParaRPr sz="1600" i="1">
              <a:solidFill>
                <a:srgbClr val="45818E"/>
              </a:solidFill>
              <a:latin typeface="Calibri"/>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97670"/>
            <a:ext cx="8520600" cy="707400"/>
          </a:xfrm>
        </p:spPr>
        <p:txBody>
          <a:bodyPr/>
          <a:lstStyle/>
          <a:p>
            <a:pPr>
              <a:defRPr/>
            </a:pPr>
            <a:r>
              <a:rPr lang="es-PE"/>
              <a:t>Static Hashing</a:t>
            </a:r>
          </a:p>
        </p:txBody>
      </p:sp>
      <p:sp>
        <p:nvSpPr>
          <p:cNvPr id="5" name="Marcador de texto 2"/>
          <p:cNvSpPr>
            <a:spLocks noGrp="1"/>
          </p:cNvSpPr>
          <p:nvPr>
            <p:ph type="body" idx="1"/>
          </p:nvPr>
        </p:nvSpPr>
        <p:spPr bwMode="auto">
          <a:xfrm>
            <a:off x="311701" y="1134406"/>
            <a:ext cx="4924178" cy="3698851"/>
          </a:xfrm>
        </p:spPr>
        <p:txBody>
          <a:bodyPr/>
          <a:lstStyle/>
          <a:p>
            <a:pPr>
              <a:lnSpc>
                <a:spcPct val="100000"/>
              </a:lnSpc>
              <a:defRPr/>
            </a:pPr>
            <a:r>
              <a:rPr lang="es-PE" b="1"/>
              <a:t>Hash Functions</a:t>
            </a:r>
          </a:p>
          <a:p>
            <a:pPr lvl="1">
              <a:lnSpc>
                <a:spcPct val="100000"/>
              </a:lnSpc>
              <a:defRPr/>
            </a:pPr>
            <a:r>
              <a:rPr lang="es-PE" b="1"/>
              <a:t>División-resto: </a:t>
            </a:r>
          </a:p>
          <a:p>
            <a:pPr lvl="2">
              <a:lnSpc>
                <a:spcPct val="100000"/>
              </a:lnSpc>
              <a:defRPr/>
            </a:pPr>
            <a:r>
              <a:rPr lang="en-US" sz="1600" b="1" i="1">
                <a:latin typeface="Times New Roman"/>
                <a:cs typeface="Times New Roman"/>
              </a:rPr>
              <a:t>h(key</a:t>
            </a:r>
            <a:r>
              <a:rPr lang="en-US" sz="1600" b="1">
                <a:latin typeface="Times New Roman"/>
                <a:cs typeface="Times New Roman"/>
              </a:rPr>
              <a:t>) = </a:t>
            </a:r>
            <a:r>
              <a:rPr lang="en-US" sz="1600" b="1" i="1">
                <a:latin typeface="Times New Roman"/>
                <a:cs typeface="Times New Roman"/>
              </a:rPr>
              <a:t>key</a:t>
            </a:r>
            <a:r>
              <a:rPr lang="en-US" sz="1600" b="1">
                <a:latin typeface="Times New Roman"/>
                <a:cs typeface="Times New Roman"/>
              </a:rPr>
              <a:t> mod  </a:t>
            </a:r>
            <a:r>
              <a:rPr lang="en-US" sz="1600" b="1" i="1">
                <a:latin typeface="Times New Roman"/>
                <a:cs typeface="Times New Roman"/>
              </a:rPr>
              <a:t>M</a:t>
            </a:r>
            <a:r>
              <a:rPr lang="es-PE" b="1"/>
              <a:t>. </a:t>
            </a:r>
          </a:p>
          <a:p>
            <a:pPr lvl="2">
              <a:lnSpc>
                <a:spcPct val="100000"/>
              </a:lnSpc>
              <a:defRPr/>
            </a:pPr>
            <a:r>
              <a:rPr lang="es-PE" sz="1600" i="1">
                <a:latin typeface="Times New Roman"/>
                <a:cs typeface="Times New Roman"/>
              </a:rPr>
              <a:t>key</a:t>
            </a:r>
            <a:r>
              <a:rPr lang="es-PE" i="1"/>
              <a:t>: </a:t>
            </a:r>
            <a:r>
              <a:rPr lang="es-PE"/>
              <a:t>clave de búsqueda.</a:t>
            </a:r>
          </a:p>
          <a:p>
            <a:pPr lvl="2">
              <a:lnSpc>
                <a:spcPct val="100000"/>
              </a:lnSpc>
              <a:defRPr/>
            </a:pPr>
            <a:r>
              <a:rPr lang="es-PE" sz="1600" i="1">
                <a:latin typeface="Times New Roman"/>
                <a:cs typeface="Times New Roman"/>
              </a:rPr>
              <a:t>M</a:t>
            </a:r>
            <a:r>
              <a:rPr lang="es-PE" i="1"/>
              <a:t>: </a:t>
            </a:r>
            <a:r>
              <a:rPr lang="es-PE"/>
              <a:t>número de bloques disponibles. </a:t>
            </a:r>
          </a:p>
          <a:p>
            <a:pPr lvl="2">
              <a:lnSpc>
                <a:spcPct val="100000"/>
              </a:lnSpc>
              <a:defRPr/>
            </a:pPr>
            <a:r>
              <a:rPr lang="es-PE"/>
              <a:t>Generalmente se mezcla con la función plegable.  </a:t>
            </a:r>
          </a:p>
          <a:p>
            <a:pPr marL="1054100" lvl="2" indent="0">
              <a:buNone/>
              <a:defRPr/>
            </a:pPr>
            <a:r>
              <a:rPr lang="es-PE" b="1"/>
              <a:t> </a:t>
            </a:r>
          </a:p>
          <a:p>
            <a:pPr lvl="1">
              <a:defRPr/>
            </a:pPr>
            <a:endParaRPr lang="es-PE"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97670"/>
            <a:ext cx="8520600" cy="707400"/>
          </a:xfrm>
        </p:spPr>
        <p:txBody>
          <a:bodyPr/>
          <a:lstStyle/>
          <a:p>
            <a:pPr>
              <a:defRPr/>
            </a:pPr>
            <a:r>
              <a:rPr lang="es-PE"/>
              <a:t>Static Hashing</a:t>
            </a:r>
          </a:p>
        </p:txBody>
      </p:sp>
      <p:sp>
        <p:nvSpPr>
          <p:cNvPr id="5" name="Marcador de texto 2"/>
          <p:cNvSpPr>
            <a:spLocks noGrp="1"/>
          </p:cNvSpPr>
          <p:nvPr>
            <p:ph type="body" idx="1"/>
          </p:nvPr>
        </p:nvSpPr>
        <p:spPr bwMode="auto">
          <a:xfrm>
            <a:off x="311701" y="1134406"/>
            <a:ext cx="4562808" cy="3698851"/>
          </a:xfrm>
        </p:spPr>
        <p:txBody>
          <a:bodyPr/>
          <a:lstStyle/>
          <a:p>
            <a:pPr>
              <a:lnSpc>
                <a:spcPct val="100000"/>
              </a:lnSpc>
              <a:defRPr/>
            </a:pPr>
            <a:r>
              <a:rPr lang="es-PE" b="1"/>
              <a:t>Hash Functions</a:t>
            </a:r>
          </a:p>
          <a:p>
            <a:pPr lvl="1">
              <a:lnSpc>
                <a:spcPct val="100000"/>
              </a:lnSpc>
              <a:defRPr/>
            </a:pPr>
            <a:r>
              <a:rPr lang="es-PE" b="1"/>
              <a:t>División-resto: </a:t>
            </a:r>
          </a:p>
          <a:p>
            <a:pPr marL="1054100" lvl="2" indent="0">
              <a:buNone/>
              <a:defRPr/>
            </a:pPr>
            <a:r>
              <a:rPr lang="es-PE" b="1"/>
              <a:t> </a:t>
            </a:r>
          </a:p>
          <a:p>
            <a:pPr lvl="1">
              <a:defRPr/>
            </a:pPr>
            <a:endParaRPr lang="es-PE" b="1"/>
          </a:p>
        </p:txBody>
      </p:sp>
      <p:sp>
        <p:nvSpPr>
          <p:cNvPr id="6" name="CuadroTexto 3"/>
          <p:cNvSpPr txBox="1"/>
          <p:nvPr/>
        </p:nvSpPr>
        <p:spPr bwMode="auto">
          <a:xfrm>
            <a:off x="1228886" y="2155071"/>
            <a:ext cx="1091616" cy="1815882"/>
          </a:xfrm>
          <a:prstGeom prst="rect">
            <a:avLst/>
          </a:prstGeom>
          <a:noFill/>
        </p:spPr>
        <p:txBody>
          <a:bodyPr wrap="square" rtlCol="0">
            <a:spAutoFit/>
          </a:bodyPr>
          <a:lstStyle/>
          <a:p>
            <a:pPr>
              <a:defRPr/>
            </a:pPr>
            <a:r>
              <a:rPr lang="es-PE" u="sng"/>
              <a:t>Keys</a:t>
            </a:r>
          </a:p>
          <a:p>
            <a:pPr>
              <a:defRPr/>
            </a:pPr>
            <a:r>
              <a:rPr lang="es-PE"/>
              <a:t>2,3,5</a:t>
            </a:r>
          </a:p>
          <a:p>
            <a:pPr>
              <a:defRPr/>
            </a:pPr>
            <a:r>
              <a:rPr lang="es-PE"/>
              <a:t>7,11,17</a:t>
            </a:r>
          </a:p>
          <a:p>
            <a:pPr>
              <a:defRPr/>
            </a:pPr>
            <a:r>
              <a:rPr lang="es-PE"/>
              <a:t>18,19,23</a:t>
            </a:r>
          </a:p>
          <a:p>
            <a:pPr>
              <a:defRPr/>
            </a:pPr>
            <a:r>
              <a:rPr lang="es-PE"/>
              <a:t>28,29,31</a:t>
            </a:r>
          </a:p>
          <a:p>
            <a:pPr>
              <a:defRPr/>
            </a:pPr>
            <a:r>
              <a:rPr lang="es-PE"/>
              <a:t>36,37,40</a:t>
            </a:r>
          </a:p>
          <a:p>
            <a:pPr>
              <a:defRPr/>
            </a:pPr>
            <a:r>
              <a:rPr lang="es-PE"/>
              <a:t>41,46,53</a:t>
            </a:r>
          </a:p>
          <a:p>
            <a:pPr>
              <a:defRPr/>
            </a:pPr>
            <a:r>
              <a:rPr lang="es-PE"/>
              <a:t>60,61</a:t>
            </a:r>
          </a:p>
        </p:txBody>
      </p:sp>
      <p:sp>
        <p:nvSpPr>
          <p:cNvPr id="7" name="Rectangle 22"/>
          <p:cNvSpPr>
            <a:spLocks noChangeArrowheads="1"/>
          </p:cNvSpPr>
          <p:nvPr/>
        </p:nvSpPr>
        <p:spPr bwMode="auto">
          <a:xfrm>
            <a:off x="2440114" y="2872245"/>
            <a:ext cx="1966886"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h(key) = key mod 6</a:t>
            </a:r>
          </a:p>
        </p:txBody>
      </p:sp>
      <p:grpSp>
        <p:nvGrpSpPr>
          <p:cNvPr id="8" name="Grupo 8"/>
          <p:cNvGrpSpPr/>
          <p:nvPr/>
        </p:nvGrpSpPr>
        <p:grpSpPr bwMode="auto">
          <a:xfrm>
            <a:off x="5411197" y="1483041"/>
            <a:ext cx="428885" cy="2373313"/>
            <a:chOff x="4870902" y="1898389"/>
            <a:chExt cx="665452" cy="2373313"/>
          </a:xfrm>
        </p:grpSpPr>
        <p:sp>
          <p:nvSpPr>
            <p:cNvPr id="9" name="Freeform 8"/>
            <p:cNvSpPr/>
            <p:nvPr/>
          </p:nvSpPr>
          <p:spPr bwMode="auto">
            <a:xfrm>
              <a:off x="4874077" y="1914264"/>
              <a:ext cx="662277" cy="2357438"/>
            </a:xfrm>
            <a:custGeom>
              <a:avLst/>
              <a:gdLst>
                <a:gd name="T0" fmla="*/ 0 w 494"/>
                <a:gd name="T1" fmla="*/ 2355850 h 1485"/>
                <a:gd name="T2" fmla="*/ 0 w 494"/>
                <a:gd name="T3" fmla="*/ 0 h 1485"/>
                <a:gd name="T4" fmla="*/ 782638 w 494"/>
                <a:gd name="T5" fmla="*/ 0 h 1485"/>
                <a:gd name="T6" fmla="*/ 782638 w 494"/>
                <a:gd name="T7" fmla="*/ 2355850 h 1485"/>
                <a:gd name="T8" fmla="*/ 0 w 494"/>
                <a:gd name="T9" fmla="*/ 2355850 h 1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1485" extrusionOk="0">
                  <a:moveTo>
                    <a:pt x="0" y="1484"/>
                  </a:moveTo>
                  <a:lnTo>
                    <a:pt x="0" y="0"/>
                  </a:lnTo>
                  <a:lnTo>
                    <a:pt x="493" y="0"/>
                  </a:lnTo>
                  <a:lnTo>
                    <a:pt x="493" y="1484"/>
                  </a:lnTo>
                  <a:lnTo>
                    <a:pt x="0" y="1484"/>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10" name="Rectangle 26"/>
            <p:cNvSpPr>
              <a:spLocks noChangeArrowheads="1"/>
            </p:cNvSpPr>
            <p:nvPr/>
          </p:nvSpPr>
          <p:spPr bwMode="auto">
            <a:xfrm>
              <a:off x="5043621" y="2297317"/>
              <a:ext cx="46262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1</a:t>
              </a:r>
            </a:p>
          </p:txBody>
        </p:sp>
        <p:sp>
          <p:nvSpPr>
            <p:cNvPr id="11" name="Rectangle 27"/>
            <p:cNvSpPr>
              <a:spLocks noChangeArrowheads="1"/>
            </p:cNvSpPr>
            <p:nvPr/>
          </p:nvSpPr>
          <p:spPr bwMode="auto">
            <a:xfrm>
              <a:off x="5043621" y="1898389"/>
              <a:ext cx="46262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0</a:t>
              </a:r>
            </a:p>
          </p:txBody>
        </p:sp>
        <p:sp>
          <p:nvSpPr>
            <p:cNvPr id="12" name="Line 38"/>
            <p:cNvSpPr>
              <a:spLocks noChangeShapeType="1"/>
            </p:cNvSpPr>
            <p:nvPr/>
          </p:nvSpPr>
          <p:spPr bwMode="auto">
            <a:xfrm>
              <a:off x="4875160" y="2288914"/>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3" name="Line 39"/>
            <p:cNvSpPr>
              <a:spLocks noChangeShapeType="1"/>
            </p:cNvSpPr>
            <p:nvPr/>
          </p:nvSpPr>
          <p:spPr bwMode="auto">
            <a:xfrm>
              <a:off x="4873825" y="2692140"/>
              <a:ext cx="661193"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4" name="Line 40"/>
            <p:cNvSpPr>
              <a:spLocks noChangeShapeType="1"/>
            </p:cNvSpPr>
            <p:nvPr/>
          </p:nvSpPr>
          <p:spPr bwMode="auto">
            <a:xfrm>
              <a:off x="4872489" y="3095366"/>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5" name="Rectangle 26"/>
            <p:cNvSpPr>
              <a:spLocks noChangeArrowheads="1"/>
            </p:cNvSpPr>
            <p:nvPr/>
          </p:nvSpPr>
          <p:spPr bwMode="auto">
            <a:xfrm>
              <a:off x="5043621" y="2696245"/>
              <a:ext cx="46262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2</a:t>
              </a:r>
            </a:p>
          </p:txBody>
        </p:sp>
        <p:sp>
          <p:nvSpPr>
            <p:cNvPr id="16" name="Line 40"/>
            <p:cNvSpPr>
              <a:spLocks noChangeShapeType="1"/>
            </p:cNvSpPr>
            <p:nvPr/>
          </p:nvSpPr>
          <p:spPr bwMode="auto">
            <a:xfrm>
              <a:off x="4870902" y="3498592"/>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7" name="Rectangle 28"/>
            <p:cNvSpPr>
              <a:spLocks noChangeArrowheads="1"/>
            </p:cNvSpPr>
            <p:nvPr/>
          </p:nvSpPr>
          <p:spPr bwMode="auto">
            <a:xfrm>
              <a:off x="5043621" y="3095173"/>
              <a:ext cx="46262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3</a:t>
              </a:r>
            </a:p>
          </p:txBody>
        </p:sp>
        <p:sp>
          <p:nvSpPr>
            <p:cNvPr id="18" name="Line 40"/>
            <p:cNvSpPr>
              <a:spLocks noChangeShapeType="1"/>
            </p:cNvSpPr>
            <p:nvPr/>
          </p:nvSpPr>
          <p:spPr bwMode="auto">
            <a:xfrm>
              <a:off x="4870902" y="3901816"/>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9" name="Rectangle 28"/>
            <p:cNvSpPr>
              <a:spLocks noChangeArrowheads="1"/>
            </p:cNvSpPr>
            <p:nvPr/>
          </p:nvSpPr>
          <p:spPr bwMode="auto">
            <a:xfrm>
              <a:off x="5043621" y="3494101"/>
              <a:ext cx="46262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4</a:t>
              </a:r>
            </a:p>
          </p:txBody>
        </p:sp>
        <p:sp>
          <p:nvSpPr>
            <p:cNvPr id="20" name="Rectangle 28"/>
            <p:cNvSpPr>
              <a:spLocks noChangeArrowheads="1"/>
            </p:cNvSpPr>
            <p:nvPr/>
          </p:nvSpPr>
          <p:spPr bwMode="auto">
            <a:xfrm>
              <a:off x="5052419" y="3893029"/>
              <a:ext cx="46262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5</a:t>
              </a:r>
            </a:p>
          </p:txBody>
        </p:sp>
      </p:grpSp>
      <p:graphicFrame>
        <p:nvGraphicFramePr>
          <p:cNvPr id="21" name="Tabla 19"/>
          <p:cNvGraphicFramePr>
            <a:graphicFrameLocks noGrp="1"/>
          </p:cNvGraphicFramePr>
          <p:nvPr>
            <p:extLst>
              <p:ext uri="{D42A27DB-BD31-4B8C-83A1-F6EECF244321}">
                <p14:modId xmlns:p14="http://schemas.microsoft.com/office/powerpoint/2010/main" val="967205714"/>
              </p:ext>
            </p:extLst>
          </p:nvPr>
        </p:nvGraphicFramePr>
        <p:xfrm>
          <a:off x="5870305" y="1498924"/>
          <a:ext cx="2014063" cy="2357430"/>
        </p:xfrm>
        <a:graphic>
          <a:graphicData uri="http://schemas.openxmlformats.org/drawingml/2006/table">
            <a:tbl>
              <a:tblPr firstRow="1" bandRow="1">
                <a:tableStyleId>{4C46C308-9DEF-7DAB-D4FC-1C3A57708A5B}</a:tableStyleId>
              </a:tblPr>
              <a:tblGrid>
                <a:gridCol w="2014063">
                  <a:extLst>
                    <a:ext uri="{9D8B030D-6E8A-4147-A177-3AD203B41FA5}">
                      <a16:colId xmlns:a16="http://schemas.microsoft.com/office/drawing/2014/main" val="20000"/>
                    </a:ext>
                  </a:extLst>
                </a:gridCol>
              </a:tblGrid>
              <a:tr h="392905">
                <a:tc>
                  <a:txBody>
                    <a:bodyPr/>
                    <a:lstStyle/>
                    <a:p>
                      <a:pPr>
                        <a:defRPr/>
                      </a:pPr>
                      <a:r>
                        <a:rPr lang="es-PE">
                          <a:solidFill>
                            <a:schemeClr val="tx1"/>
                          </a:solidFill>
                        </a:rPr>
                        <a:t>18, 36, 60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r h="392905">
                <a:tc>
                  <a:txBody>
                    <a:bodyPr/>
                    <a:lstStyle/>
                    <a:p>
                      <a:pPr>
                        <a:defRPr/>
                      </a:pPr>
                      <a:r>
                        <a:rPr lang="es-PE" dirty="0">
                          <a:solidFill>
                            <a:schemeClr val="tx1"/>
                          </a:solidFill>
                        </a:rPr>
                        <a:t>7,19,31,37,  </a:t>
                      </a:r>
                      <a:r>
                        <a:rPr lang="es-PE" b="1" dirty="0">
                          <a:solidFill>
                            <a:srgbClr val="FF0000"/>
                          </a:solidFill>
                        </a:rPr>
                        <a:t>61</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r h="392905">
                <a:tc>
                  <a:txBody>
                    <a:bodyPr/>
                    <a:lstStyle/>
                    <a:p>
                      <a:pPr>
                        <a:defRPr/>
                      </a:pPr>
                      <a:r>
                        <a:rPr lang="es-PE">
                          <a:solidFill>
                            <a:schemeClr val="tx1"/>
                          </a:solidFill>
                        </a:rPr>
                        <a:t>2</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2"/>
                  </a:ext>
                </a:extLst>
              </a:tr>
              <a:tr h="392905">
                <a:tc>
                  <a:txBody>
                    <a:bodyPr/>
                    <a:lstStyle/>
                    <a:p>
                      <a:pPr>
                        <a:defRPr/>
                      </a:pPr>
                      <a:r>
                        <a:rPr lang="es-PE">
                          <a:solidFill>
                            <a:schemeClr val="tx1"/>
                          </a:solidFill>
                        </a:rPr>
                        <a:t>3</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3"/>
                  </a:ext>
                </a:extLst>
              </a:tr>
              <a:tr h="392905">
                <a:tc>
                  <a:txBody>
                    <a:bodyPr/>
                    <a:lstStyle/>
                    <a:p>
                      <a:pPr>
                        <a:defRPr/>
                      </a:pPr>
                      <a:r>
                        <a:rPr lang="es-PE">
                          <a:solidFill>
                            <a:schemeClr val="tx1"/>
                          </a:solidFill>
                        </a:rPr>
                        <a:t>28,40,46</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4"/>
                  </a:ext>
                </a:extLst>
              </a:tr>
              <a:tr h="392905">
                <a:tc>
                  <a:txBody>
                    <a:bodyPr/>
                    <a:lstStyle/>
                    <a:p>
                      <a:pPr>
                        <a:defRPr/>
                      </a:pPr>
                      <a:r>
                        <a:rPr lang="es-PE" dirty="0">
                          <a:solidFill>
                            <a:schemeClr val="tx1"/>
                          </a:solidFill>
                        </a:rPr>
                        <a:t>5,11,17,23,  </a:t>
                      </a:r>
                      <a:r>
                        <a:rPr lang="es-PE" b="1" dirty="0">
                          <a:solidFill>
                            <a:srgbClr val="FF0000"/>
                          </a:solidFill>
                        </a:rPr>
                        <a:t>29,53</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5"/>
                  </a:ext>
                </a:extLst>
              </a:tr>
            </a:tbl>
          </a:graphicData>
        </a:graphic>
      </p:graphicFrame>
      <p:sp>
        <p:nvSpPr>
          <p:cNvPr id="22" name="CuadroTexto 20"/>
          <p:cNvSpPr txBox="1"/>
          <p:nvPr/>
        </p:nvSpPr>
        <p:spPr bwMode="auto">
          <a:xfrm>
            <a:off x="2046178" y="4430716"/>
            <a:ext cx="2754757" cy="523220"/>
          </a:xfrm>
          <a:prstGeom prst="rect">
            <a:avLst/>
          </a:prstGeom>
          <a:solidFill>
            <a:schemeClr val="accent1">
              <a:lumMod val="40000"/>
              <a:lumOff val="60000"/>
            </a:schemeClr>
          </a:solidFill>
          <a:ln w="12700">
            <a:solidFill>
              <a:srgbClr val="FF0000"/>
            </a:solidFill>
            <a:prstDash val="sysDot"/>
          </a:ln>
        </p:spPr>
        <p:txBody>
          <a:bodyPr wrap="square" rtlCol="0">
            <a:spAutoFit/>
          </a:bodyPr>
          <a:lstStyle/>
          <a:p>
            <a:pPr algn="ctr">
              <a:defRPr/>
            </a:pPr>
            <a:r>
              <a:rPr lang="es-PE" sz="1400">
                <a:latin typeface="Open Sans"/>
                <a:ea typeface="Open Sans"/>
                <a:cs typeface="Open Sans"/>
              </a:rPr>
              <a:t>Factor de bloque: </a:t>
            </a:r>
          </a:p>
          <a:p>
            <a:pPr algn="ctr">
              <a:defRPr/>
            </a:pPr>
            <a:r>
              <a:rPr lang="es-PE" sz="1400">
                <a:latin typeface="Open Sans"/>
                <a:ea typeface="Open Sans"/>
                <a:cs typeface="Open Sans"/>
              </a:rPr>
              <a:t>4 registros por bloque   </a:t>
            </a:r>
          </a:p>
        </p:txBody>
      </p:sp>
      <p:cxnSp>
        <p:nvCxnSpPr>
          <p:cNvPr id="23" name="Conector recto 22"/>
          <p:cNvCxnSpPr>
            <a:cxnSpLocks/>
          </p:cNvCxnSpPr>
          <p:nvPr/>
        </p:nvCxnSpPr>
        <p:spPr bwMode="auto">
          <a:xfrm>
            <a:off x="6732240" y="1498924"/>
            <a:ext cx="0" cy="2357436"/>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4"/>
          <p:cNvSpPr>
            <a:spLocks noChangeArrowheads="1"/>
          </p:cNvSpPr>
          <p:nvPr/>
        </p:nvSpPr>
        <p:spPr bwMode="auto">
          <a:xfrm>
            <a:off x="5863955" y="3923530"/>
            <a:ext cx="962581" cy="459100"/>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Main Buckets</a:t>
            </a:r>
          </a:p>
        </p:txBody>
      </p:sp>
      <p:sp>
        <p:nvSpPr>
          <p:cNvPr id="25" name="Rectangle 24"/>
          <p:cNvSpPr>
            <a:spLocks noChangeArrowheads="1"/>
          </p:cNvSpPr>
          <p:nvPr/>
        </p:nvSpPr>
        <p:spPr bwMode="auto">
          <a:xfrm>
            <a:off x="6826536" y="3912850"/>
            <a:ext cx="962581" cy="459100"/>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dirty="0">
                <a:solidFill>
                  <a:srgbClr val="FF0000"/>
                </a:solidFill>
                <a:latin typeface="Courier New"/>
              </a:rPr>
              <a:t>Overflow</a:t>
            </a:r>
          </a:p>
          <a:p>
            <a:pPr algn="ctr">
              <a:defRPr/>
            </a:pPr>
            <a:r>
              <a:rPr lang="en-US" sz="1200" b="1" dirty="0">
                <a:solidFill>
                  <a:srgbClr val="FF0000"/>
                </a:solidFill>
                <a:latin typeface="Courier New"/>
              </a:rPr>
              <a:t>Buckets</a:t>
            </a:r>
          </a:p>
        </p:txBody>
      </p:sp>
      <p:sp>
        <p:nvSpPr>
          <p:cNvPr id="26" name="Rectangle 22"/>
          <p:cNvSpPr>
            <a:spLocks noChangeArrowheads="1"/>
          </p:cNvSpPr>
          <p:nvPr/>
        </p:nvSpPr>
        <p:spPr bwMode="auto">
          <a:xfrm>
            <a:off x="5873855" y="1059582"/>
            <a:ext cx="1086837"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Datos.dat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PE"/>
              <a:t>Static Hashing</a:t>
            </a:r>
          </a:p>
        </p:txBody>
      </p:sp>
      <p:sp>
        <p:nvSpPr>
          <p:cNvPr id="5" name="Marcador de texto 2"/>
          <p:cNvSpPr>
            <a:spLocks noGrp="1"/>
          </p:cNvSpPr>
          <p:nvPr>
            <p:ph type="body" idx="1"/>
          </p:nvPr>
        </p:nvSpPr>
        <p:spPr bwMode="auto"/>
        <p:txBody>
          <a:bodyPr/>
          <a:lstStyle/>
          <a:p>
            <a:pPr>
              <a:defRPr/>
            </a:pPr>
            <a:r>
              <a:rPr lang="es-PE" b="1"/>
              <a:t>Manejo del overflow: </a:t>
            </a:r>
            <a:r>
              <a:rPr lang="es-PE"/>
              <a:t>desbordamiento encadenado.</a:t>
            </a:r>
            <a:endParaRPr lang="es-PE" b="1"/>
          </a:p>
        </p:txBody>
      </p:sp>
      <p:grpSp>
        <p:nvGrpSpPr>
          <p:cNvPr id="6" name="Grupo 21"/>
          <p:cNvGrpSpPr/>
          <p:nvPr/>
        </p:nvGrpSpPr>
        <p:grpSpPr bwMode="auto">
          <a:xfrm>
            <a:off x="1417006" y="2029360"/>
            <a:ext cx="300363" cy="2373313"/>
            <a:chOff x="1040299" y="2038089"/>
            <a:chExt cx="734553" cy="2373313"/>
          </a:xfrm>
        </p:grpSpPr>
        <p:sp>
          <p:nvSpPr>
            <p:cNvPr id="7" name="Freeform 8"/>
            <p:cNvSpPr/>
            <p:nvPr/>
          </p:nvSpPr>
          <p:spPr bwMode="auto">
            <a:xfrm>
              <a:off x="1043474" y="2053964"/>
              <a:ext cx="662277" cy="2357438"/>
            </a:xfrm>
            <a:custGeom>
              <a:avLst/>
              <a:gdLst>
                <a:gd name="T0" fmla="*/ 0 w 494"/>
                <a:gd name="T1" fmla="*/ 2355850 h 1485"/>
                <a:gd name="T2" fmla="*/ 0 w 494"/>
                <a:gd name="T3" fmla="*/ 0 h 1485"/>
                <a:gd name="T4" fmla="*/ 782638 w 494"/>
                <a:gd name="T5" fmla="*/ 0 h 1485"/>
                <a:gd name="T6" fmla="*/ 782638 w 494"/>
                <a:gd name="T7" fmla="*/ 2355850 h 1485"/>
                <a:gd name="T8" fmla="*/ 0 w 494"/>
                <a:gd name="T9" fmla="*/ 2355850 h 1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1485" extrusionOk="0">
                  <a:moveTo>
                    <a:pt x="0" y="1484"/>
                  </a:moveTo>
                  <a:lnTo>
                    <a:pt x="0" y="0"/>
                  </a:lnTo>
                  <a:lnTo>
                    <a:pt x="493" y="0"/>
                  </a:lnTo>
                  <a:lnTo>
                    <a:pt x="493" y="1484"/>
                  </a:lnTo>
                  <a:lnTo>
                    <a:pt x="0" y="1484"/>
                  </a:lnTo>
                </a:path>
              </a:pathLst>
            </a:custGeom>
            <a:solidFill>
              <a:schemeClr val="accent1"/>
            </a:solidFill>
            <a:ln w="12700" cap="rnd" cmpd="sng">
              <a:solidFill>
                <a:srgbClr val="100700"/>
              </a:solidFill>
              <a:prstDash val="solid"/>
              <a:round/>
              <a:headEnd type="none" w="sm" len="sm"/>
              <a:tailEnd type="none" w="sm" len="sm"/>
            </a:ln>
            <a:effectLst/>
          </p:spPr>
          <p:txBody>
            <a:bodyPr/>
            <a:lstStyle/>
            <a:p>
              <a:pPr>
                <a:defRPr/>
              </a:pPr>
              <a:endParaRPr lang="es-PE" sz="1200"/>
            </a:p>
          </p:txBody>
        </p:sp>
        <p:sp>
          <p:nvSpPr>
            <p:cNvPr id="8" name="Rectangle 26"/>
            <p:cNvSpPr>
              <a:spLocks noChangeArrowheads="1"/>
            </p:cNvSpPr>
            <p:nvPr/>
          </p:nvSpPr>
          <p:spPr bwMode="auto">
            <a:xfrm>
              <a:off x="1062940" y="2437209"/>
              <a:ext cx="697804" cy="335989"/>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600"/>
                <a:t>1</a:t>
              </a:r>
            </a:p>
          </p:txBody>
        </p:sp>
        <p:sp>
          <p:nvSpPr>
            <p:cNvPr id="9" name="Rectangle 27"/>
            <p:cNvSpPr>
              <a:spLocks noChangeArrowheads="1"/>
            </p:cNvSpPr>
            <p:nvPr/>
          </p:nvSpPr>
          <p:spPr bwMode="auto">
            <a:xfrm>
              <a:off x="1040299" y="2038089"/>
              <a:ext cx="697804" cy="335989"/>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600"/>
                <a:t>0</a:t>
              </a:r>
            </a:p>
          </p:txBody>
        </p:sp>
        <p:sp>
          <p:nvSpPr>
            <p:cNvPr id="10" name="Line 38"/>
            <p:cNvSpPr>
              <a:spLocks noChangeShapeType="1"/>
            </p:cNvSpPr>
            <p:nvPr/>
          </p:nvSpPr>
          <p:spPr bwMode="auto">
            <a:xfrm>
              <a:off x="1044557" y="2428614"/>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sz="1200"/>
            </a:p>
          </p:txBody>
        </p:sp>
        <p:sp>
          <p:nvSpPr>
            <p:cNvPr id="11" name="Line 39"/>
            <p:cNvSpPr>
              <a:spLocks noChangeShapeType="1"/>
            </p:cNvSpPr>
            <p:nvPr/>
          </p:nvSpPr>
          <p:spPr bwMode="auto">
            <a:xfrm>
              <a:off x="1043222" y="2831840"/>
              <a:ext cx="661193" cy="0"/>
            </a:xfrm>
            <a:prstGeom prst="line">
              <a:avLst/>
            </a:prstGeom>
            <a:noFill/>
            <a:ln w="12700">
              <a:solidFill>
                <a:srgbClr val="100700"/>
              </a:solidFill>
              <a:round/>
              <a:headEnd type="none" w="sm" len="sm"/>
              <a:tailEnd type="none" w="sm" len="sm"/>
            </a:ln>
            <a:effectLst/>
          </p:spPr>
          <p:txBody>
            <a:bodyPr wrap="none" anchor="ctr"/>
            <a:lstStyle/>
            <a:p>
              <a:pPr>
                <a:defRPr/>
              </a:pPr>
              <a:endParaRPr lang="es-PE" sz="1200"/>
            </a:p>
          </p:txBody>
        </p:sp>
        <p:sp>
          <p:nvSpPr>
            <p:cNvPr id="12" name="Line 40"/>
            <p:cNvSpPr>
              <a:spLocks noChangeShapeType="1"/>
            </p:cNvSpPr>
            <p:nvPr/>
          </p:nvSpPr>
          <p:spPr bwMode="auto">
            <a:xfrm>
              <a:off x="1041886" y="3235065"/>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sz="1200"/>
            </a:p>
          </p:txBody>
        </p:sp>
        <p:sp>
          <p:nvSpPr>
            <p:cNvPr id="13" name="Rectangle 26"/>
            <p:cNvSpPr>
              <a:spLocks noChangeArrowheads="1"/>
            </p:cNvSpPr>
            <p:nvPr/>
          </p:nvSpPr>
          <p:spPr bwMode="auto">
            <a:xfrm>
              <a:off x="1062940" y="2829938"/>
              <a:ext cx="697804" cy="335989"/>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600"/>
                <a:t>2</a:t>
              </a:r>
            </a:p>
          </p:txBody>
        </p:sp>
        <p:sp>
          <p:nvSpPr>
            <p:cNvPr id="14" name="Line 40"/>
            <p:cNvSpPr>
              <a:spLocks noChangeShapeType="1"/>
            </p:cNvSpPr>
            <p:nvPr/>
          </p:nvSpPr>
          <p:spPr bwMode="auto">
            <a:xfrm>
              <a:off x="1040299" y="3638292"/>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sz="1200"/>
            </a:p>
          </p:txBody>
        </p:sp>
        <p:sp>
          <p:nvSpPr>
            <p:cNvPr id="15" name="Rectangle 28"/>
            <p:cNvSpPr>
              <a:spLocks noChangeArrowheads="1"/>
            </p:cNvSpPr>
            <p:nvPr/>
          </p:nvSpPr>
          <p:spPr bwMode="auto">
            <a:xfrm>
              <a:off x="1051130" y="3252015"/>
              <a:ext cx="697804" cy="335989"/>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600"/>
                <a:t>3</a:t>
              </a:r>
            </a:p>
          </p:txBody>
        </p:sp>
        <p:sp>
          <p:nvSpPr>
            <p:cNvPr id="16" name="Line 40"/>
            <p:cNvSpPr>
              <a:spLocks noChangeShapeType="1"/>
            </p:cNvSpPr>
            <p:nvPr/>
          </p:nvSpPr>
          <p:spPr bwMode="auto">
            <a:xfrm>
              <a:off x="1040299" y="4041516"/>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sz="1200"/>
            </a:p>
          </p:txBody>
        </p:sp>
        <p:sp>
          <p:nvSpPr>
            <p:cNvPr id="17" name="Rectangle 28"/>
            <p:cNvSpPr>
              <a:spLocks noChangeArrowheads="1"/>
            </p:cNvSpPr>
            <p:nvPr/>
          </p:nvSpPr>
          <p:spPr bwMode="auto">
            <a:xfrm>
              <a:off x="1077048" y="3640001"/>
              <a:ext cx="697804" cy="335989"/>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600"/>
                <a:t>4</a:t>
              </a:r>
            </a:p>
          </p:txBody>
        </p:sp>
        <p:sp>
          <p:nvSpPr>
            <p:cNvPr id="18" name="Rectangle 28"/>
            <p:cNvSpPr>
              <a:spLocks noChangeArrowheads="1"/>
            </p:cNvSpPr>
            <p:nvPr/>
          </p:nvSpPr>
          <p:spPr bwMode="auto">
            <a:xfrm>
              <a:off x="1040299" y="4025701"/>
              <a:ext cx="697804" cy="335989"/>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600"/>
                <a:t>5</a:t>
              </a:r>
            </a:p>
          </p:txBody>
        </p:sp>
      </p:grpSp>
      <p:graphicFrame>
        <p:nvGraphicFramePr>
          <p:cNvPr id="19" name="Tabla 15"/>
          <p:cNvGraphicFramePr>
            <a:graphicFrameLocks noGrp="1"/>
          </p:cNvGraphicFramePr>
          <p:nvPr/>
        </p:nvGraphicFramePr>
        <p:xfrm>
          <a:off x="1764884" y="2053964"/>
          <a:ext cx="2014064" cy="2357430"/>
        </p:xfrm>
        <a:graphic>
          <a:graphicData uri="http://schemas.openxmlformats.org/drawingml/2006/table">
            <a:tbl>
              <a:tblPr firstRow="1" bandRow="1">
                <a:tableStyleId>{4C46C308-9DEF-7DAB-D4FC-1C3A57708A5B}</a:tableStyleId>
              </a:tblPr>
              <a:tblGrid>
                <a:gridCol w="1626713">
                  <a:extLst>
                    <a:ext uri="{9D8B030D-6E8A-4147-A177-3AD203B41FA5}">
                      <a16:colId xmlns:a16="http://schemas.microsoft.com/office/drawing/2014/main" val="20000"/>
                    </a:ext>
                  </a:extLst>
                </a:gridCol>
                <a:gridCol w="387351">
                  <a:extLst>
                    <a:ext uri="{9D8B030D-6E8A-4147-A177-3AD203B41FA5}">
                      <a16:colId xmlns:a16="http://schemas.microsoft.com/office/drawing/2014/main" val="20001"/>
                    </a:ext>
                  </a:extLst>
                </a:gridCol>
              </a:tblGrid>
              <a:tr h="392905">
                <a:tc>
                  <a:txBody>
                    <a:bodyPr/>
                    <a:lstStyle/>
                    <a:p>
                      <a:pPr>
                        <a:defRPr/>
                      </a:pPr>
                      <a:r>
                        <a:rPr lang="es-PE">
                          <a:solidFill>
                            <a:schemeClr val="bg2">
                              <a:lumMod val="50000"/>
                            </a:schemeClr>
                          </a:solidFill>
                        </a:rPr>
                        <a:t>18, 36, 60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r h="392905">
                <a:tc>
                  <a:txBody>
                    <a:bodyPr/>
                    <a:lstStyle/>
                    <a:p>
                      <a:pPr>
                        <a:defRPr/>
                      </a:pPr>
                      <a:r>
                        <a:rPr lang="es-PE">
                          <a:solidFill>
                            <a:schemeClr val="bg2">
                              <a:lumMod val="50000"/>
                            </a:schemeClr>
                          </a:solidFill>
                        </a:rPr>
                        <a:t>61</a:t>
                      </a: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r>
                        <a:rPr lang="es-PE" b="1">
                          <a:solidFill>
                            <a:schemeClr val="bg2">
                              <a:lumMod val="75000"/>
                            </a:schemeClr>
                          </a:solidFill>
                        </a:rPr>
                        <a:t>6</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r h="392905">
                <a:tc>
                  <a:txBody>
                    <a:bodyPr/>
                    <a:lstStyle/>
                    <a:p>
                      <a:pPr>
                        <a:defRPr/>
                      </a:pPr>
                      <a:r>
                        <a:rPr lang="es-PE">
                          <a:solidFill>
                            <a:schemeClr val="bg2">
                              <a:lumMod val="50000"/>
                            </a:schemeClr>
                          </a:solidFill>
                        </a:rPr>
                        <a:t>2</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2"/>
                  </a:ext>
                </a:extLst>
              </a:tr>
              <a:tr h="392905">
                <a:tc>
                  <a:txBody>
                    <a:bodyPr/>
                    <a:lstStyle/>
                    <a:p>
                      <a:pPr>
                        <a:defRPr/>
                      </a:pPr>
                      <a:r>
                        <a:rPr lang="es-PE">
                          <a:solidFill>
                            <a:schemeClr val="bg2">
                              <a:lumMod val="50000"/>
                            </a:schemeClr>
                          </a:solidFill>
                        </a:rPr>
                        <a:t>3</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3"/>
                  </a:ext>
                </a:extLst>
              </a:tr>
              <a:tr h="392905">
                <a:tc>
                  <a:txBody>
                    <a:bodyPr/>
                    <a:lstStyle/>
                    <a:p>
                      <a:pPr>
                        <a:defRPr/>
                      </a:pPr>
                      <a:r>
                        <a:rPr lang="es-PE">
                          <a:solidFill>
                            <a:schemeClr val="bg2">
                              <a:lumMod val="50000"/>
                            </a:schemeClr>
                          </a:solidFill>
                        </a:rPr>
                        <a:t>28,40,46</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4"/>
                  </a:ext>
                </a:extLst>
              </a:tr>
              <a:tr h="392905">
                <a:tc>
                  <a:txBody>
                    <a:bodyPr/>
                    <a:lstStyle/>
                    <a:p>
                      <a:pPr>
                        <a:defRPr/>
                      </a:pPr>
                      <a:r>
                        <a:rPr lang="es-PE">
                          <a:solidFill>
                            <a:schemeClr val="bg2">
                              <a:lumMod val="50000"/>
                            </a:schemeClr>
                          </a:solidFill>
                        </a:rPr>
                        <a:t>5,11,17,23</a:t>
                      </a: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r>
                        <a:rPr lang="es-PE" b="1">
                          <a:solidFill>
                            <a:schemeClr val="bg2">
                              <a:lumMod val="75000"/>
                            </a:schemeClr>
                          </a:solidFill>
                        </a:rPr>
                        <a:t>7</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5"/>
                  </a:ext>
                </a:extLst>
              </a:tr>
            </a:tbl>
          </a:graphicData>
        </a:graphic>
      </p:graphicFrame>
      <p:sp>
        <p:nvSpPr>
          <p:cNvPr id="20" name="Rectangle 24"/>
          <p:cNvSpPr>
            <a:spLocks noChangeArrowheads="1"/>
          </p:cNvSpPr>
          <p:nvPr/>
        </p:nvSpPr>
        <p:spPr bwMode="auto">
          <a:xfrm>
            <a:off x="1245298" y="4482255"/>
            <a:ext cx="210315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Main Buckets</a:t>
            </a:r>
          </a:p>
        </p:txBody>
      </p:sp>
      <p:sp>
        <p:nvSpPr>
          <p:cNvPr id="21" name="Rectangle 24"/>
          <p:cNvSpPr>
            <a:spLocks noChangeArrowheads="1"/>
          </p:cNvSpPr>
          <p:nvPr/>
        </p:nvSpPr>
        <p:spPr bwMode="auto">
          <a:xfrm>
            <a:off x="5303290" y="4489836"/>
            <a:ext cx="188248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Overflow Buckets</a:t>
            </a:r>
          </a:p>
        </p:txBody>
      </p:sp>
      <p:sp>
        <p:nvSpPr>
          <p:cNvPr id="22" name="Rectangle 22"/>
          <p:cNvSpPr>
            <a:spLocks noChangeArrowheads="1"/>
          </p:cNvSpPr>
          <p:nvPr/>
        </p:nvSpPr>
        <p:spPr bwMode="auto">
          <a:xfrm>
            <a:off x="1675071" y="1712955"/>
            <a:ext cx="100348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registros</a:t>
            </a:r>
          </a:p>
        </p:txBody>
      </p:sp>
      <p:sp>
        <p:nvSpPr>
          <p:cNvPr id="23" name="Rectangle 22"/>
          <p:cNvSpPr>
            <a:spLocks noChangeArrowheads="1"/>
          </p:cNvSpPr>
          <p:nvPr/>
        </p:nvSpPr>
        <p:spPr bwMode="auto">
          <a:xfrm>
            <a:off x="3208085" y="1700076"/>
            <a:ext cx="958597"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puntero </a:t>
            </a:r>
          </a:p>
        </p:txBody>
      </p:sp>
      <p:grpSp>
        <p:nvGrpSpPr>
          <p:cNvPr id="24" name="Grupo 22"/>
          <p:cNvGrpSpPr/>
          <p:nvPr/>
        </p:nvGrpSpPr>
        <p:grpSpPr bwMode="auto">
          <a:xfrm>
            <a:off x="4831980" y="2025616"/>
            <a:ext cx="662529" cy="1199817"/>
            <a:chOff x="1043222" y="2038089"/>
            <a:chExt cx="662529" cy="1221680"/>
          </a:xfrm>
        </p:grpSpPr>
        <p:sp>
          <p:nvSpPr>
            <p:cNvPr id="25" name="Freeform 8"/>
            <p:cNvSpPr/>
            <p:nvPr/>
          </p:nvSpPr>
          <p:spPr bwMode="auto">
            <a:xfrm>
              <a:off x="1043474" y="2053965"/>
              <a:ext cx="662277" cy="1205804"/>
            </a:xfrm>
            <a:custGeom>
              <a:avLst/>
              <a:gdLst>
                <a:gd name="T0" fmla="*/ 0 w 494"/>
                <a:gd name="T1" fmla="*/ 2355850 h 1485"/>
                <a:gd name="T2" fmla="*/ 0 w 494"/>
                <a:gd name="T3" fmla="*/ 0 h 1485"/>
                <a:gd name="T4" fmla="*/ 782638 w 494"/>
                <a:gd name="T5" fmla="*/ 0 h 1485"/>
                <a:gd name="T6" fmla="*/ 782638 w 494"/>
                <a:gd name="T7" fmla="*/ 2355850 h 1485"/>
                <a:gd name="T8" fmla="*/ 0 w 494"/>
                <a:gd name="T9" fmla="*/ 2355850 h 1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1485" extrusionOk="0">
                  <a:moveTo>
                    <a:pt x="0" y="1484"/>
                  </a:moveTo>
                  <a:lnTo>
                    <a:pt x="0" y="0"/>
                  </a:lnTo>
                  <a:lnTo>
                    <a:pt x="493" y="0"/>
                  </a:lnTo>
                  <a:lnTo>
                    <a:pt x="493" y="1484"/>
                  </a:lnTo>
                  <a:lnTo>
                    <a:pt x="0" y="1484"/>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26" name="Rectangle 26"/>
            <p:cNvSpPr>
              <a:spLocks noChangeArrowheads="1"/>
            </p:cNvSpPr>
            <p:nvPr/>
          </p:nvSpPr>
          <p:spPr bwMode="auto">
            <a:xfrm>
              <a:off x="1213019" y="2437017"/>
              <a:ext cx="298160" cy="373450"/>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7</a:t>
              </a:r>
            </a:p>
          </p:txBody>
        </p:sp>
        <p:sp>
          <p:nvSpPr>
            <p:cNvPr id="27" name="Rectangle 27"/>
            <p:cNvSpPr>
              <a:spLocks noChangeArrowheads="1"/>
            </p:cNvSpPr>
            <p:nvPr/>
          </p:nvSpPr>
          <p:spPr bwMode="auto">
            <a:xfrm>
              <a:off x="1213019" y="2038089"/>
              <a:ext cx="298160" cy="373450"/>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6</a:t>
              </a:r>
            </a:p>
          </p:txBody>
        </p:sp>
        <p:sp>
          <p:nvSpPr>
            <p:cNvPr id="28" name="Line 38"/>
            <p:cNvSpPr>
              <a:spLocks noChangeShapeType="1"/>
            </p:cNvSpPr>
            <p:nvPr/>
          </p:nvSpPr>
          <p:spPr bwMode="auto">
            <a:xfrm>
              <a:off x="1044557" y="2428614"/>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29" name="Line 39"/>
            <p:cNvSpPr>
              <a:spLocks noChangeShapeType="1"/>
            </p:cNvSpPr>
            <p:nvPr/>
          </p:nvSpPr>
          <p:spPr bwMode="auto">
            <a:xfrm>
              <a:off x="1043222" y="2831840"/>
              <a:ext cx="661193"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30" name="Rectangle 26"/>
            <p:cNvSpPr>
              <a:spLocks noChangeArrowheads="1"/>
            </p:cNvSpPr>
            <p:nvPr/>
          </p:nvSpPr>
          <p:spPr bwMode="auto">
            <a:xfrm>
              <a:off x="1213019" y="2835945"/>
              <a:ext cx="298160" cy="373450"/>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8</a:t>
              </a:r>
            </a:p>
          </p:txBody>
        </p:sp>
      </p:grpSp>
      <p:graphicFrame>
        <p:nvGraphicFramePr>
          <p:cNvPr id="31" name="Tabla 35"/>
          <p:cNvGraphicFramePr>
            <a:graphicFrameLocks noGrp="1"/>
          </p:cNvGraphicFramePr>
          <p:nvPr/>
        </p:nvGraphicFramePr>
        <p:xfrm>
          <a:off x="5552328" y="2046716"/>
          <a:ext cx="2014064" cy="1178715"/>
        </p:xfrm>
        <a:graphic>
          <a:graphicData uri="http://schemas.openxmlformats.org/drawingml/2006/table">
            <a:tbl>
              <a:tblPr firstRow="1" bandRow="1">
                <a:tableStyleId>{4C46C308-9DEF-7DAB-D4FC-1C3A57708A5B}</a:tableStyleId>
              </a:tblPr>
              <a:tblGrid>
                <a:gridCol w="1626713">
                  <a:extLst>
                    <a:ext uri="{9D8B030D-6E8A-4147-A177-3AD203B41FA5}">
                      <a16:colId xmlns:a16="http://schemas.microsoft.com/office/drawing/2014/main" val="20000"/>
                    </a:ext>
                  </a:extLst>
                </a:gridCol>
                <a:gridCol w="387351">
                  <a:extLst>
                    <a:ext uri="{9D8B030D-6E8A-4147-A177-3AD203B41FA5}">
                      <a16:colId xmlns:a16="http://schemas.microsoft.com/office/drawing/2014/main" val="20001"/>
                    </a:ext>
                  </a:extLst>
                </a:gridCol>
              </a:tblGrid>
              <a:tr h="392905">
                <a:tc>
                  <a:txBody>
                    <a:bodyPr/>
                    <a:lstStyle/>
                    <a:p>
                      <a:pPr marL="0" marR="0" lvl="0" indent="0" algn="l" defTabSz="914400">
                        <a:lnSpc>
                          <a:spcPct val="100000"/>
                        </a:lnSpc>
                        <a:spcBef>
                          <a:spcPts val="0"/>
                        </a:spcBef>
                        <a:spcAft>
                          <a:spcPts val="0"/>
                        </a:spcAft>
                        <a:buClr>
                          <a:srgbClr val="000000"/>
                        </a:buClr>
                        <a:buSzTx/>
                        <a:buFont typeface="Arial"/>
                        <a:buNone/>
                        <a:defRPr/>
                      </a:pPr>
                      <a:r>
                        <a:rPr lang="es-PE">
                          <a:solidFill>
                            <a:schemeClr val="bg2">
                              <a:lumMod val="50000"/>
                            </a:schemeClr>
                          </a:solidFill>
                        </a:rPr>
                        <a:t>7,19,31,37</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r h="392905">
                <a:tc>
                  <a:txBody>
                    <a:bodyPr/>
                    <a:lstStyle/>
                    <a:p>
                      <a:pPr>
                        <a:defRPr/>
                      </a:pPr>
                      <a:r>
                        <a:rPr lang="es-PE">
                          <a:solidFill>
                            <a:schemeClr val="bg2">
                              <a:lumMod val="50000"/>
                            </a:schemeClr>
                          </a:solidFill>
                        </a:rPr>
                        <a:t>29,40,53,</a:t>
                      </a:r>
                      <a:r>
                        <a:rPr lang="es-PE">
                          <a:solidFill>
                            <a:schemeClr val="bg1">
                              <a:lumMod val="50000"/>
                            </a:schemeClr>
                          </a:solidFill>
                        </a:rPr>
                        <a:t>59</a:t>
                      </a:r>
                      <a:endParaRPr lang="es-PE" b="1">
                        <a:solidFill>
                          <a:schemeClr val="bg1">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r>
                        <a:rPr lang="es-PE" b="1">
                          <a:solidFill>
                            <a:schemeClr val="bg2">
                              <a:lumMod val="75000"/>
                            </a:schemeClr>
                          </a:solidFill>
                        </a:rPr>
                        <a:t>8</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r h="392905">
                <a:tc>
                  <a:txBody>
                    <a:bodyPr/>
                    <a:lstStyle/>
                    <a:p>
                      <a:pPr>
                        <a:defRPr/>
                      </a:pPr>
                      <a:r>
                        <a:rPr lang="es-PE">
                          <a:solidFill>
                            <a:schemeClr val="bg1">
                              <a:lumMod val="50000"/>
                            </a:schemeClr>
                          </a:solidFill>
                        </a:rPr>
                        <a:t>65, 77</a:t>
                      </a: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2"/>
                  </a:ext>
                </a:extLst>
              </a:tr>
            </a:tbl>
          </a:graphicData>
        </a:graphic>
      </p:graphicFrame>
      <p:sp>
        <p:nvSpPr>
          <p:cNvPr id="32" name="Forma libre 37"/>
          <p:cNvSpPr/>
          <p:nvPr/>
        </p:nvSpPr>
        <p:spPr bwMode="auto">
          <a:xfrm>
            <a:off x="3804347" y="2176483"/>
            <a:ext cx="967740" cy="496868"/>
          </a:xfrm>
          <a:custGeom>
            <a:avLst/>
            <a:gdLst>
              <a:gd name="connsiteX0" fmla="*/ 0 w 939800"/>
              <a:gd name="connsiteY0" fmla="*/ 123571 h 123571"/>
              <a:gd name="connsiteX1" fmla="*/ 406400 w 939800"/>
              <a:gd name="connsiteY1" fmla="*/ 15621 h 123571"/>
              <a:gd name="connsiteX2" fmla="*/ 939800 w 939800"/>
              <a:gd name="connsiteY2" fmla="*/ 2921 h 123571"/>
              <a:gd name="connsiteX0-1" fmla="*/ 0 w 939800"/>
              <a:gd name="connsiteY0-2" fmla="*/ 446354 h 446354"/>
              <a:gd name="connsiteX1-3" fmla="*/ 406400 w 939800"/>
              <a:gd name="connsiteY1-4" fmla="*/ 338404 h 446354"/>
              <a:gd name="connsiteX2-5" fmla="*/ 939800 w 939800"/>
              <a:gd name="connsiteY2-6" fmla="*/ 31 h 446354"/>
              <a:gd name="connsiteX0-7" fmla="*/ 0 w 939800"/>
              <a:gd name="connsiteY0-8" fmla="*/ 446376 h 446376"/>
              <a:gd name="connsiteX1-9" fmla="*/ 399000 w 939800"/>
              <a:gd name="connsiteY1-10" fmla="*/ 206771 h 446376"/>
              <a:gd name="connsiteX2-11" fmla="*/ 939800 w 939800"/>
              <a:gd name="connsiteY2-12" fmla="*/ 53 h 446376"/>
              <a:gd name="connsiteX0-13" fmla="*/ 0 w 939800"/>
              <a:gd name="connsiteY0-14" fmla="*/ 450582 h 450582"/>
              <a:gd name="connsiteX1-15" fmla="*/ 399000 w 939800"/>
              <a:gd name="connsiteY1-16" fmla="*/ 210977 h 450582"/>
              <a:gd name="connsiteX2-17" fmla="*/ 939800 w 939800"/>
              <a:gd name="connsiteY2-18" fmla="*/ 4259 h 450582"/>
              <a:gd name="connsiteX0-19" fmla="*/ 0 w 939800"/>
              <a:gd name="connsiteY0-20" fmla="*/ 475849 h 475849"/>
              <a:gd name="connsiteX1-21" fmla="*/ 384200 w 939800"/>
              <a:gd name="connsiteY1-22" fmla="*/ 160023 h 475849"/>
              <a:gd name="connsiteX2-23" fmla="*/ 939800 w 939800"/>
              <a:gd name="connsiteY2-24" fmla="*/ 29526 h 475849"/>
              <a:gd name="connsiteX0-25" fmla="*/ 0 w 939800"/>
              <a:gd name="connsiteY0-26" fmla="*/ 475849 h 475849"/>
              <a:gd name="connsiteX1-27" fmla="*/ 384200 w 939800"/>
              <a:gd name="connsiteY1-28" fmla="*/ 160023 h 475849"/>
              <a:gd name="connsiteX2-29" fmla="*/ 939800 w 939800"/>
              <a:gd name="connsiteY2-30" fmla="*/ 29526 h 475849"/>
              <a:gd name="connsiteX0-31" fmla="*/ 0 w 939800"/>
              <a:gd name="connsiteY0-32" fmla="*/ 466682 h 466682"/>
              <a:gd name="connsiteX1-33" fmla="*/ 369400 w 939800"/>
              <a:gd name="connsiteY1-34" fmla="*/ 171644 h 466682"/>
              <a:gd name="connsiteX2-35" fmla="*/ 939800 w 939800"/>
              <a:gd name="connsiteY2-36" fmla="*/ 20359 h 466682"/>
              <a:gd name="connsiteX0-37" fmla="*/ 0 w 939800"/>
              <a:gd name="connsiteY0-38" fmla="*/ 451825 h 451825"/>
              <a:gd name="connsiteX1-39" fmla="*/ 369400 w 939800"/>
              <a:gd name="connsiteY1-40" fmla="*/ 156787 h 451825"/>
              <a:gd name="connsiteX2-41" fmla="*/ 939800 w 939800"/>
              <a:gd name="connsiteY2-42" fmla="*/ 5502 h 451825"/>
              <a:gd name="connsiteX0-43" fmla="*/ 0 w 939800"/>
              <a:gd name="connsiteY0-44" fmla="*/ 451825 h 451825"/>
              <a:gd name="connsiteX1-45" fmla="*/ 369400 w 939800"/>
              <a:gd name="connsiteY1-46" fmla="*/ 156787 h 451825"/>
              <a:gd name="connsiteX2-47" fmla="*/ 939800 w 939800"/>
              <a:gd name="connsiteY2-48" fmla="*/ 5502 h 451825"/>
            </a:gdLst>
            <a:ahLst/>
            <a:cxnLst>
              <a:cxn ang="0">
                <a:pos x="connsiteX0-1" y="connsiteY0-2"/>
              </a:cxn>
              <a:cxn ang="0">
                <a:pos x="connsiteX1-3" y="connsiteY1-4"/>
              </a:cxn>
              <a:cxn ang="0">
                <a:pos x="connsiteX2-5" y="connsiteY2-6"/>
              </a:cxn>
            </a:cxnLst>
            <a:rect l="l" t="t" r="r" b="b"/>
            <a:pathLst>
              <a:path w="939800" h="451825" extrusionOk="0">
                <a:moveTo>
                  <a:pt x="0" y="451825"/>
                </a:moveTo>
                <a:cubicBezTo>
                  <a:pt x="124883" y="407904"/>
                  <a:pt x="234967" y="287762"/>
                  <a:pt x="369400" y="156787"/>
                </a:cubicBezTo>
                <a:cubicBezTo>
                  <a:pt x="540833" y="-36551"/>
                  <a:pt x="751416" y="1798"/>
                  <a:pt x="939800" y="5502"/>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33" name="Forma libre 38"/>
          <p:cNvSpPr/>
          <p:nvPr/>
        </p:nvSpPr>
        <p:spPr bwMode="auto">
          <a:xfrm>
            <a:off x="3778947" y="2602471"/>
            <a:ext cx="996950" cy="1626627"/>
          </a:xfrm>
          <a:custGeom>
            <a:avLst/>
            <a:gdLst>
              <a:gd name="connsiteX0" fmla="*/ 0 w 952500"/>
              <a:gd name="connsiteY0" fmla="*/ 1212850 h 1212850"/>
              <a:gd name="connsiteX1" fmla="*/ 488950 w 952500"/>
              <a:gd name="connsiteY1" fmla="*/ 692150 h 1212850"/>
              <a:gd name="connsiteX2" fmla="*/ 952500 w 952500"/>
              <a:gd name="connsiteY2" fmla="*/ 0 h 1212850"/>
              <a:gd name="connsiteX0-1" fmla="*/ 0 w 952500"/>
              <a:gd name="connsiteY0-2" fmla="*/ 1212850 h 1212850"/>
              <a:gd name="connsiteX1-3" fmla="*/ 488950 w 952500"/>
              <a:gd name="connsiteY1-4" fmla="*/ 692150 h 1212850"/>
              <a:gd name="connsiteX2-5" fmla="*/ 577850 w 952500"/>
              <a:gd name="connsiteY2-6" fmla="*/ 209550 h 1212850"/>
              <a:gd name="connsiteX3" fmla="*/ 952500 w 952500"/>
              <a:gd name="connsiteY3" fmla="*/ 0 h 1212850"/>
              <a:gd name="connsiteX0-7" fmla="*/ 0 w 952500"/>
              <a:gd name="connsiteY0-8" fmla="*/ 1212850 h 1212850"/>
              <a:gd name="connsiteX1-9" fmla="*/ 273050 w 952500"/>
              <a:gd name="connsiteY1-10" fmla="*/ 933450 h 1212850"/>
              <a:gd name="connsiteX2-11" fmla="*/ 577850 w 952500"/>
              <a:gd name="connsiteY2-12" fmla="*/ 209550 h 1212850"/>
              <a:gd name="connsiteX3-13" fmla="*/ 952500 w 952500"/>
              <a:gd name="connsiteY3-14" fmla="*/ 0 h 1212850"/>
              <a:gd name="connsiteX0-15" fmla="*/ 0 w 952500"/>
              <a:gd name="connsiteY0-16" fmla="*/ 1212850 h 1212850"/>
              <a:gd name="connsiteX1-17" fmla="*/ 273050 w 952500"/>
              <a:gd name="connsiteY1-18" fmla="*/ 933450 h 1212850"/>
              <a:gd name="connsiteX2-19" fmla="*/ 514350 w 952500"/>
              <a:gd name="connsiteY2-20" fmla="*/ 95250 h 1212850"/>
              <a:gd name="connsiteX3-21" fmla="*/ 952500 w 952500"/>
              <a:gd name="connsiteY3-22" fmla="*/ 0 h 1212850"/>
              <a:gd name="connsiteX0-23" fmla="*/ 0 w 952500"/>
              <a:gd name="connsiteY0-24" fmla="*/ 1216508 h 1216508"/>
              <a:gd name="connsiteX1-25" fmla="*/ 273050 w 952500"/>
              <a:gd name="connsiteY1-26" fmla="*/ 937108 h 1216508"/>
              <a:gd name="connsiteX2-27" fmla="*/ 514350 w 952500"/>
              <a:gd name="connsiteY2-28" fmla="*/ 98908 h 1216508"/>
              <a:gd name="connsiteX3-29" fmla="*/ 952500 w 952500"/>
              <a:gd name="connsiteY3-30" fmla="*/ 3658 h 1216508"/>
              <a:gd name="connsiteX0-31" fmla="*/ 0 w 952500"/>
              <a:gd name="connsiteY0-32" fmla="*/ 1239466 h 1239466"/>
              <a:gd name="connsiteX1-33" fmla="*/ 273050 w 952500"/>
              <a:gd name="connsiteY1-34" fmla="*/ 960066 h 1239466"/>
              <a:gd name="connsiteX2-35" fmla="*/ 514350 w 952500"/>
              <a:gd name="connsiteY2-36" fmla="*/ 121866 h 1239466"/>
              <a:gd name="connsiteX3-37" fmla="*/ 952500 w 952500"/>
              <a:gd name="connsiteY3-38" fmla="*/ 26616 h 1239466"/>
              <a:gd name="connsiteX0-39" fmla="*/ 0 w 952500"/>
              <a:gd name="connsiteY0-40" fmla="*/ 1212850 h 1212850"/>
              <a:gd name="connsiteX1-41" fmla="*/ 273050 w 952500"/>
              <a:gd name="connsiteY1-42" fmla="*/ 933450 h 1212850"/>
              <a:gd name="connsiteX2-43" fmla="*/ 514350 w 952500"/>
              <a:gd name="connsiteY2-44" fmla="*/ 95250 h 1212850"/>
              <a:gd name="connsiteX3-45" fmla="*/ 952500 w 952500"/>
              <a:gd name="connsiteY3-46" fmla="*/ 0 h 1212850"/>
              <a:gd name="connsiteX0-47" fmla="*/ 0 w 952500"/>
              <a:gd name="connsiteY0-48" fmla="*/ 1212850 h 1212850"/>
              <a:gd name="connsiteX1-49" fmla="*/ 273050 w 952500"/>
              <a:gd name="connsiteY1-50" fmla="*/ 933450 h 1212850"/>
              <a:gd name="connsiteX2-51" fmla="*/ 514350 w 952500"/>
              <a:gd name="connsiteY2-52" fmla="*/ 95250 h 1212850"/>
              <a:gd name="connsiteX3-53" fmla="*/ 952500 w 952500"/>
              <a:gd name="connsiteY3-54" fmla="*/ 0 h 1212850"/>
              <a:gd name="connsiteX0-55" fmla="*/ 0 w 952500"/>
              <a:gd name="connsiteY0-56" fmla="*/ 1212850 h 1212850"/>
              <a:gd name="connsiteX1-57" fmla="*/ 273050 w 952500"/>
              <a:gd name="connsiteY1-58" fmla="*/ 933450 h 1212850"/>
              <a:gd name="connsiteX2-59" fmla="*/ 514350 w 952500"/>
              <a:gd name="connsiteY2-60" fmla="*/ 95250 h 1212850"/>
              <a:gd name="connsiteX3-61" fmla="*/ 952500 w 952500"/>
              <a:gd name="connsiteY3-62" fmla="*/ 0 h 1212850"/>
              <a:gd name="connsiteX0-63" fmla="*/ 0 w 952500"/>
              <a:gd name="connsiteY0-64" fmla="*/ 1257100 h 1257100"/>
              <a:gd name="connsiteX1-65" fmla="*/ 273050 w 952500"/>
              <a:gd name="connsiteY1-66" fmla="*/ 977700 h 1257100"/>
              <a:gd name="connsiteX2-67" fmla="*/ 514350 w 952500"/>
              <a:gd name="connsiteY2-68" fmla="*/ 139500 h 1257100"/>
              <a:gd name="connsiteX3-69" fmla="*/ 952500 w 952500"/>
              <a:gd name="connsiteY3-70" fmla="*/ 44250 h 1257100"/>
              <a:gd name="connsiteX0-71" fmla="*/ 0 w 952500"/>
              <a:gd name="connsiteY0-72" fmla="*/ 1231482 h 1231482"/>
              <a:gd name="connsiteX1-73" fmla="*/ 273050 w 952500"/>
              <a:gd name="connsiteY1-74" fmla="*/ 952082 h 1231482"/>
              <a:gd name="connsiteX2-75" fmla="*/ 406400 w 952500"/>
              <a:gd name="connsiteY2-76" fmla="*/ 209132 h 1231482"/>
              <a:gd name="connsiteX3-77" fmla="*/ 952500 w 952500"/>
              <a:gd name="connsiteY3-78" fmla="*/ 18632 h 1231482"/>
              <a:gd name="connsiteX0-79" fmla="*/ 0 w 952500"/>
              <a:gd name="connsiteY0-80" fmla="*/ 1230670 h 1230670"/>
              <a:gd name="connsiteX1-81" fmla="*/ 273050 w 952500"/>
              <a:gd name="connsiteY1-82" fmla="*/ 951270 h 1230670"/>
              <a:gd name="connsiteX2-83" fmla="*/ 406400 w 952500"/>
              <a:gd name="connsiteY2-84" fmla="*/ 208320 h 1230670"/>
              <a:gd name="connsiteX3-85" fmla="*/ 952500 w 952500"/>
              <a:gd name="connsiteY3-86" fmla="*/ 17820 h 1230670"/>
              <a:gd name="connsiteX0-87" fmla="*/ 0 w 952500"/>
              <a:gd name="connsiteY0-88" fmla="*/ 1230670 h 1230670"/>
              <a:gd name="connsiteX1-89" fmla="*/ 273050 w 952500"/>
              <a:gd name="connsiteY1-90" fmla="*/ 951270 h 1230670"/>
              <a:gd name="connsiteX2-91" fmla="*/ 406400 w 952500"/>
              <a:gd name="connsiteY2-92" fmla="*/ 208320 h 1230670"/>
              <a:gd name="connsiteX3-93" fmla="*/ 952500 w 952500"/>
              <a:gd name="connsiteY3-94" fmla="*/ 17820 h 1230670"/>
              <a:gd name="connsiteX0-95" fmla="*/ 0 w 952500"/>
              <a:gd name="connsiteY0-96" fmla="*/ 1230670 h 1230670"/>
              <a:gd name="connsiteX1-97" fmla="*/ 273050 w 952500"/>
              <a:gd name="connsiteY1-98" fmla="*/ 951270 h 1230670"/>
              <a:gd name="connsiteX2-99" fmla="*/ 406400 w 952500"/>
              <a:gd name="connsiteY2-100" fmla="*/ 208320 h 1230670"/>
              <a:gd name="connsiteX3-101" fmla="*/ 952500 w 952500"/>
              <a:gd name="connsiteY3-102" fmla="*/ 17820 h 1230670"/>
              <a:gd name="connsiteX0-103" fmla="*/ 0 w 952500"/>
              <a:gd name="connsiteY0-104" fmla="*/ 1230670 h 1230670"/>
              <a:gd name="connsiteX1-105" fmla="*/ 406400 w 952500"/>
              <a:gd name="connsiteY1-106" fmla="*/ 208320 h 1230670"/>
              <a:gd name="connsiteX2-107" fmla="*/ 952500 w 952500"/>
              <a:gd name="connsiteY2-108" fmla="*/ 17820 h 1230670"/>
              <a:gd name="connsiteX0-109" fmla="*/ 0 w 952500"/>
              <a:gd name="connsiteY0-110" fmla="*/ 1216554 h 1216554"/>
              <a:gd name="connsiteX1-111" fmla="*/ 471922 w 952500"/>
              <a:gd name="connsiteY1-112" fmla="*/ 623507 h 1216554"/>
              <a:gd name="connsiteX2-113" fmla="*/ 952500 w 952500"/>
              <a:gd name="connsiteY2-114" fmla="*/ 3704 h 1216554"/>
              <a:gd name="connsiteX0-115" fmla="*/ 0 w 952500"/>
              <a:gd name="connsiteY0-116" fmla="*/ 1221249 h 1221249"/>
              <a:gd name="connsiteX1-117" fmla="*/ 471922 w 952500"/>
              <a:gd name="connsiteY1-118" fmla="*/ 628202 h 1221249"/>
              <a:gd name="connsiteX2-119" fmla="*/ 952500 w 952500"/>
              <a:gd name="connsiteY2-120" fmla="*/ 8399 h 1221249"/>
              <a:gd name="connsiteX0-121" fmla="*/ 0 w 952500"/>
              <a:gd name="connsiteY0-122" fmla="*/ 1221249 h 1221249"/>
              <a:gd name="connsiteX1-123" fmla="*/ 471922 w 952500"/>
              <a:gd name="connsiteY1-124" fmla="*/ 628202 h 1221249"/>
              <a:gd name="connsiteX2-125" fmla="*/ 952500 w 952500"/>
              <a:gd name="connsiteY2-126" fmla="*/ 8399 h 1221249"/>
              <a:gd name="connsiteX0-127" fmla="*/ 0 w 952500"/>
              <a:gd name="connsiteY0-128" fmla="*/ 1228498 h 1228498"/>
              <a:gd name="connsiteX1-129" fmla="*/ 384559 w 952500"/>
              <a:gd name="connsiteY1-130" fmla="*/ 509522 h 1228498"/>
              <a:gd name="connsiteX2-131" fmla="*/ 952500 w 952500"/>
              <a:gd name="connsiteY2-132" fmla="*/ 15648 h 1228498"/>
              <a:gd name="connsiteX0-133" fmla="*/ 0 w 952500"/>
              <a:gd name="connsiteY0-134" fmla="*/ 1228498 h 1228498"/>
              <a:gd name="connsiteX1-135" fmla="*/ 384559 w 952500"/>
              <a:gd name="connsiteY1-136" fmla="*/ 509522 h 1228498"/>
              <a:gd name="connsiteX2-137" fmla="*/ 952500 w 952500"/>
              <a:gd name="connsiteY2-138" fmla="*/ 15648 h 1228498"/>
              <a:gd name="connsiteX0-139" fmla="*/ 0 w 952500"/>
              <a:gd name="connsiteY0-140" fmla="*/ 1232587 h 1232587"/>
              <a:gd name="connsiteX1-141" fmla="*/ 384559 w 952500"/>
              <a:gd name="connsiteY1-142" fmla="*/ 513611 h 1232587"/>
              <a:gd name="connsiteX2-143" fmla="*/ 952500 w 952500"/>
              <a:gd name="connsiteY2-144" fmla="*/ 19737 h 1232587"/>
              <a:gd name="connsiteX0-145" fmla="*/ 0 w 952500"/>
              <a:gd name="connsiteY0-146" fmla="*/ 1232587 h 1232587"/>
              <a:gd name="connsiteX1-147" fmla="*/ 384559 w 952500"/>
              <a:gd name="connsiteY1-148" fmla="*/ 513611 h 1232587"/>
              <a:gd name="connsiteX2-149" fmla="*/ 952500 w 952500"/>
              <a:gd name="connsiteY2-150" fmla="*/ 19737 h 1232587"/>
              <a:gd name="connsiteX0-151" fmla="*/ 0 w 952500"/>
              <a:gd name="connsiteY0-152" fmla="*/ 1239754 h 1239754"/>
              <a:gd name="connsiteX1-153" fmla="*/ 297196 w 952500"/>
              <a:gd name="connsiteY1-154" fmla="*/ 474986 h 1239754"/>
              <a:gd name="connsiteX2-155" fmla="*/ 952500 w 952500"/>
              <a:gd name="connsiteY2-156" fmla="*/ 26904 h 1239754"/>
              <a:gd name="connsiteX0-157" fmla="*/ 0 w 952500"/>
              <a:gd name="connsiteY0-158" fmla="*/ 1221903 h 1221903"/>
              <a:gd name="connsiteX1-159" fmla="*/ 297196 w 952500"/>
              <a:gd name="connsiteY1-160" fmla="*/ 457135 h 1221903"/>
              <a:gd name="connsiteX2-161" fmla="*/ 952500 w 952500"/>
              <a:gd name="connsiteY2-162" fmla="*/ 9053 h 1221903"/>
            </a:gdLst>
            <a:ahLst/>
            <a:cxnLst>
              <a:cxn ang="0">
                <a:pos x="connsiteX0-1" y="connsiteY0-2"/>
              </a:cxn>
              <a:cxn ang="0">
                <a:pos x="connsiteX1-3" y="connsiteY1-4"/>
              </a:cxn>
              <a:cxn ang="0">
                <a:pos x="connsiteX2-5" y="connsiteY2-6"/>
              </a:cxn>
            </a:cxnLst>
            <a:rect l="l" t="t" r="r" b="b"/>
            <a:pathLst>
              <a:path w="952500" h="1221903" extrusionOk="0">
                <a:moveTo>
                  <a:pt x="0" y="1221903"/>
                </a:moveTo>
                <a:cubicBezTo>
                  <a:pt x="84667" y="1008914"/>
                  <a:pt x="209867" y="791168"/>
                  <a:pt x="297196" y="457135"/>
                </a:cubicBezTo>
                <a:cubicBezTo>
                  <a:pt x="384525" y="123102"/>
                  <a:pt x="560917" y="-41747"/>
                  <a:pt x="952500" y="9053"/>
                </a:cubicBezTo>
              </a:path>
            </a:pathLst>
          </a:custGeom>
          <a:noFill/>
          <a:ln>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34" name="Rectangle 22"/>
          <p:cNvSpPr>
            <a:spLocks noChangeArrowheads="1"/>
          </p:cNvSpPr>
          <p:nvPr/>
        </p:nvSpPr>
        <p:spPr bwMode="auto">
          <a:xfrm>
            <a:off x="5570279" y="1709829"/>
            <a:ext cx="1003481"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registros</a:t>
            </a:r>
          </a:p>
        </p:txBody>
      </p:sp>
      <p:sp>
        <p:nvSpPr>
          <p:cNvPr id="35" name="Rectangle 22"/>
          <p:cNvSpPr>
            <a:spLocks noChangeArrowheads="1"/>
          </p:cNvSpPr>
          <p:nvPr/>
        </p:nvSpPr>
        <p:spPr bwMode="auto">
          <a:xfrm>
            <a:off x="7080433" y="1696950"/>
            <a:ext cx="958597"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puntero </a:t>
            </a:r>
          </a:p>
        </p:txBody>
      </p:sp>
      <p:graphicFrame>
        <p:nvGraphicFramePr>
          <p:cNvPr id="36" name="Tabla 43"/>
          <p:cNvGraphicFramePr>
            <a:graphicFrameLocks noGrp="1"/>
          </p:cNvGraphicFramePr>
          <p:nvPr/>
        </p:nvGraphicFramePr>
        <p:xfrm>
          <a:off x="5566728" y="3659373"/>
          <a:ext cx="2014064" cy="392905"/>
        </p:xfrm>
        <a:graphic>
          <a:graphicData uri="http://schemas.openxmlformats.org/drawingml/2006/table">
            <a:tbl>
              <a:tblPr firstRow="1" bandRow="1">
                <a:tableStyleId>{4C46C308-9DEF-7DAB-D4FC-1C3A57708A5B}</a:tableStyleId>
              </a:tblPr>
              <a:tblGrid>
                <a:gridCol w="1626713">
                  <a:extLst>
                    <a:ext uri="{9D8B030D-6E8A-4147-A177-3AD203B41FA5}">
                      <a16:colId xmlns:a16="http://schemas.microsoft.com/office/drawing/2014/main" val="20000"/>
                    </a:ext>
                  </a:extLst>
                </a:gridCol>
                <a:gridCol w="387351">
                  <a:extLst>
                    <a:ext uri="{9D8B030D-6E8A-4147-A177-3AD203B41FA5}">
                      <a16:colId xmlns:a16="http://schemas.microsoft.com/office/drawing/2014/main" val="20001"/>
                    </a:ext>
                  </a:extLst>
                </a:gridCol>
              </a:tblGrid>
              <a:tr h="392905">
                <a:tc>
                  <a:txBody>
                    <a:bodyPr/>
                    <a:lstStyle/>
                    <a:p>
                      <a:pPr>
                        <a:defRPr/>
                      </a:pP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grpSp>
        <p:nvGrpSpPr>
          <p:cNvPr id="37" name="Grupo 44"/>
          <p:cNvGrpSpPr/>
          <p:nvPr/>
        </p:nvGrpSpPr>
        <p:grpSpPr bwMode="auto">
          <a:xfrm>
            <a:off x="4830896" y="3650218"/>
            <a:ext cx="662277" cy="410192"/>
            <a:chOff x="1137823" y="2176950"/>
            <a:chExt cx="662277" cy="417667"/>
          </a:xfrm>
        </p:grpSpPr>
        <p:sp>
          <p:nvSpPr>
            <p:cNvPr id="38" name="Freeform 8"/>
            <p:cNvSpPr/>
            <p:nvPr/>
          </p:nvSpPr>
          <p:spPr bwMode="auto">
            <a:xfrm>
              <a:off x="1137823" y="2176950"/>
              <a:ext cx="662277" cy="417667"/>
            </a:xfrm>
            <a:custGeom>
              <a:avLst/>
              <a:gdLst>
                <a:gd name="T0" fmla="*/ 0 w 494"/>
                <a:gd name="T1" fmla="*/ 2355850 h 1485"/>
                <a:gd name="T2" fmla="*/ 0 w 494"/>
                <a:gd name="T3" fmla="*/ 0 h 1485"/>
                <a:gd name="T4" fmla="*/ 782638 w 494"/>
                <a:gd name="T5" fmla="*/ 0 h 1485"/>
                <a:gd name="T6" fmla="*/ 782638 w 494"/>
                <a:gd name="T7" fmla="*/ 2355850 h 1485"/>
                <a:gd name="T8" fmla="*/ 0 w 494"/>
                <a:gd name="T9" fmla="*/ 2355850 h 1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1485" extrusionOk="0">
                  <a:moveTo>
                    <a:pt x="0" y="1484"/>
                  </a:moveTo>
                  <a:lnTo>
                    <a:pt x="0" y="0"/>
                  </a:lnTo>
                  <a:lnTo>
                    <a:pt x="493" y="0"/>
                  </a:lnTo>
                  <a:lnTo>
                    <a:pt x="493" y="1484"/>
                  </a:lnTo>
                  <a:lnTo>
                    <a:pt x="0" y="1484"/>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39" name="Rectangle 26"/>
            <p:cNvSpPr>
              <a:spLocks noChangeArrowheads="1"/>
            </p:cNvSpPr>
            <p:nvPr/>
          </p:nvSpPr>
          <p:spPr bwMode="auto">
            <a:xfrm>
              <a:off x="1239034" y="2194391"/>
              <a:ext cx="486599" cy="373451"/>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endParaRPr lang="en-US" sz="1800"/>
            </a:p>
          </p:txBody>
        </p:sp>
      </p:grpSp>
      <p:sp>
        <p:nvSpPr>
          <p:cNvPr id="40" name="Forma libre 51"/>
          <p:cNvSpPr/>
          <p:nvPr/>
        </p:nvSpPr>
        <p:spPr bwMode="auto">
          <a:xfrm>
            <a:off x="7517059" y="2639035"/>
            <a:ext cx="242068" cy="447065"/>
          </a:xfrm>
          <a:custGeom>
            <a:avLst/>
            <a:gdLst>
              <a:gd name="connsiteX0" fmla="*/ 0 w 939800"/>
              <a:gd name="connsiteY0" fmla="*/ 123571 h 123571"/>
              <a:gd name="connsiteX1" fmla="*/ 406400 w 939800"/>
              <a:gd name="connsiteY1" fmla="*/ 15621 h 123571"/>
              <a:gd name="connsiteX2" fmla="*/ 939800 w 939800"/>
              <a:gd name="connsiteY2" fmla="*/ 2921 h 123571"/>
              <a:gd name="connsiteX0-1" fmla="*/ 0 w 939800"/>
              <a:gd name="connsiteY0-2" fmla="*/ 446354 h 446354"/>
              <a:gd name="connsiteX1-3" fmla="*/ 406400 w 939800"/>
              <a:gd name="connsiteY1-4" fmla="*/ 338404 h 446354"/>
              <a:gd name="connsiteX2-5" fmla="*/ 939800 w 939800"/>
              <a:gd name="connsiteY2-6" fmla="*/ 31 h 446354"/>
              <a:gd name="connsiteX0-7" fmla="*/ 0 w 939800"/>
              <a:gd name="connsiteY0-8" fmla="*/ 446376 h 446376"/>
              <a:gd name="connsiteX1-9" fmla="*/ 399000 w 939800"/>
              <a:gd name="connsiteY1-10" fmla="*/ 206771 h 446376"/>
              <a:gd name="connsiteX2-11" fmla="*/ 939800 w 939800"/>
              <a:gd name="connsiteY2-12" fmla="*/ 53 h 446376"/>
              <a:gd name="connsiteX0-13" fmla="*/ 0 w 939800"/>
              <a:gd name="connsiteY0-14" fmla="*/ 450582 h 450582"/>
              <a:gd name="connsiteX1-15" fmla="*/ 399000 w 939800"/>
              <a:gd name="connsiteY1-16" fmla="*/ 210977 h 450582"/>
              <a:gd name="connsiteX2-17" fmla="*/ 939800 w 939800"/>
              <a:gd name="connsiteY2-18" fmla="*/ 4259 h 450582"/>
              <a:gd name="connsiteX0-19" fmla="*/ 0 w 939800"/>
              <a:gd name="connsiteY0-20" fmla="*/ 475849 h 475849"/>
              <a:gd name="connsiteX1-21" fmla="*/ 384200 w 939800"/>
              <a:gd name="connsiteY1-22" fmla="*/ 160023 h 475849"/>
              <a:gd name="connsiteX2-23" fmla="*/ 939800 w 939800"/>
              <a:gd name="connsiteY2-24" fmla="*/ 29526 h 475849"/>
              <a:gd name="connsiteX0-25" fmla="*/ 0 w 939800"/>
              <a:gd name="connsiteY0-26" fmla="*/ 475849 h 475849"/>
              <a:gd name="connsiteX1-27" fmla="*/ 384200 w 939800"/>
              <a:gd name="connsiteY1-28" fmla="*/ 160023 h 475849"/>
              <a:gd name="connsiteX2-29" fmla="*/ 939800 w 939800"/>
              <a:gd name="connsiteY2-30" fmla="*/ 29526 h 475849"/>
              <a:gd name="connsiteX0-31" fmla="*/ 0 w 939800"/>
              <a:gd name="connsiteY0-32" fmla="*/ 466682 h 466682"/>
              <a:gd name="connsiteX1-33" fmla="*/ 369400 w 939800"/>
              <a:gd name="connsiteY1-34" fmla="*/ 171644 h 466682"/>
              <a:gd name="connsiteX2-35" fmla="*/ 939800 w 939800"/>
              <a:gd name="connsiteY2-36" fmla="*/ 20359 h 466682"/>
              <a:gd name="connsiteX0-37" fmla="*/ 0 w 939800"/>
              <a:gd name="connsiteY0-38" fmla="*/ 451825 h 451825"/>
              <a:gd name="connsiteX1-39" fmla="*/ 369400 w 939800"/>
              <a:gd name="connsiteY1-40" fmla="*/ 156787 h 451825"/>
              <a:gd name="connsiteX2-41" fmla="*/ 939800 w 939800"/>
              <a:gd name="connsiteY2-42" fmla="*/ 5502 h 451825"/>
              <a:gd name="connsiteX0-43" fmla="*/ 0 w 939800"/>
              <a:gd name="connsiteY0-44" fmla="*/ 451825 h 451825"/>
              <a:gd name="connsiteX1-45" fmla="*/ 369400 w 939800"/>
              <a:gd name="connsiteY1-46" fmla="*/ 156787 h 451825"/>
              <a:gd name="connsiteX2-47" fmla="*/ 939800 w 939800"/>
              <a:gd name="connsiteY2-48" fmla="*/ 5502 h 451825"/>
              <a:gd name="connsiteX0-49" fmla="*/ 45612 w 440874"/>
              <a:gd name="connsiteY0-50" fmla="*/ 311015 h 1451483"/>
              <a:gd name="connsiteX1-51" fmla="*/ 415012 w 440874"/>
              <a:gd name="connsiteY1-52" fmla="*/ 15977 h 1451483"/>
              <a:gd name="connsiteX2-53" fmla="*/ 30812 w 440874"/>
              <a:gd name="connsiteY2-54" fmla="*/ 1451483 h 1451483"/>
              <a:gd name="connsiteX0-55" fmla="*/ 39452 w 644087"/>
              <a:gd name="connsiteY0-56" fmla="*/ 2116 h 1142584"/>
              <a:gd name="connsiteX1-57" fmla="*/ 623452 w 644087"/>
              <a:gd name="connsiteY1-58" fmla="*/ 483151 h 1142584"/>
              <a:gd name="connsiteX2-59" fmla="*/ 24652 w 644087"/>
              <a:gd name="connsiteY2-60" fmla="*/ 1142584 h 1142584"/>
              <a:gd name="connsiteX0-61" fmla="*/ 39452 w 644086"/>
              <a:gd name="connsiteY0-62" fmla="*/ 1941 h 1142409"/>
              <a:gd name="connsiteX1-63" fmla="*/ 623452 w 644086"/>
              <a:gd name="connsiteY1-64" fmla="*/ 482976 h 1142409"/>
              <a:gd name="connsiteX2-65" fmla="*/ 24652 w 644086"/>
              <a:gd name="connsiteY2-66" fmla="*/ 1142409 h 1142409"/>
              <a:gd name="connsiteX0-67" fmla="*/ 42796 w 628086"/>
              <a:gd name="connsiteY0-68" fmla="*/ 6219 h 1146687"/>
              <a:gd name="connsiteX1-69" fmla="*/ 626796 w 628086"/>
              <a:gd name="connsiteY1-70" fmla="*/ 487254 h 1146687"/>
              <a:gd name="connsiteX2-71" fmla="*/ 27996 w 628086"/>
              <a:gd name="connsiteY2-72" fmla="*/ 1146687 h 1146687"/>
              <a:gd name="connsiteX0-73" fmla="*/ 52089 w 401079"/>
              <a:gd name="connsiteY0-74" fmla="*/ 4628 h 1145096"/>
              <a:gd name="connsiteX1-75" fmla="*/ 399289 w 401079"/>
              <a:gd name="connsiteY1-76" fmla="*/ 568813 h 1145096"/>
              <a:gd name="connsiteX2-77" fmla="*/ 37289 w 401079"/>
              <a:gd name="connsiteY2-78" fmla="*/ 1145096 h 1145096"/>
              <a:gd name="connsiteX0-79" fmla="*/ 54421 w 401742"/>
              <a:gd name="connsiteY0-80" fmla="*/ 4628 h 1145096"/>
              <a:gd name="connsiteX1-81" fmla="*/ 401621 w 401742"/>
              <a:gd name="connsiteY1-82" fmla="*/ 568813 h 1145096"/>
              <a:gd name="connsiteX2-83" fmla="*/ 39621 w 401742"/>
              <a:gd name="connsiteY2-84" fmla="*/ 1145096 h 1145096"/>
              <a:gd name="connsiteX0-85" fmla="*/ 174689 w 523452"/>
              <a:gd name="connsiteY0-86" fmla="*/ 3227 h 1157553"/>
              <a:gd name="connsiteX1-87" fmla="*/ 521889 w 523452"/>
              <a:gd name="connsiteY1-88" fmla="*/ 567412 h 1157553"/>
              <a:gd name="connsiteX2-89" fmla="*/ 34089 w 523452"/>
              <a:gd name="connsiteY2-90" fmla="*/ 1157553 h 1157553"/>
              <a:gd name="connsiteX0-91" fmla="*/ 140600 w 489363"/>
              <a:gd name="connsiteY0-92" fmla="*/ 3227 h 1157553"/>
              <a:gd name="connsiteX1-93" fmla="*/ 487800 w 489363"/>
              <a:gd name="connsiteY1-94" fmla="*/ 567412 h 1157553"/>
              <a:gd name="connsiteX2-95" fmla="*/ 0 w 489363"/>
              <a:gd name="connsiteY2-96" fmla="*/ 1157553 h 1157553"/>
              <a:gd name="connsiteX0-97" fmla="*/ 37000 w 384322"/>
              <a:gd name="connsiteY0-98" fmla="*/ 3179 h 1115930"/>
              <a:gd name="connsiteX1-99" fmla="*/ 384200 w 384322"/>
              <a:gd name="connsiteY1-100" fmla="*/ 567364 h 1115930"/>
              <a:gd name="connsiteX2-101" fmla="*/ 0 w 384322"/>
              <a:gd name="connsiteY2-102" fmla="*/ 1115930 h 1115930"/>
              <a:gd name="connsiteX0-103" fmla="*/ 37000 w 384322"/>
              <a:gd name="connsiteY0-104" fmla="*/ 3179 h 1115930"/>
              <a:gd name="connsiteX1-105" fmla="*/ 384200 w 384322"/>
              <a:gd name="connsiteY1-106" fmla="*/ 567364 h 1115930"/>
              <a:gd name="connsiteX2-107" fmla="*/ 0 w 384322"/>
              <a:gd name="connsiteY2-108" fmla="*/ 1115930 h 1115930"/>
              <a:gd name="connsiteX0-109" fmla="*/ 7400 w 384204"/>
              <a:gd name="connsiteY0-110" fmla="*/ 3025 h 1143493"/>
              <a:gd name="connsiteX1-111" fmla="*/ 384200 w 384204"/>
              <a:gd name="connsiteY1-112" fmla="*/ 594927 h 1143493"/>
              <a:gd name="connsiteX2-113" fmla="*/ 0 w 384204"/>
              <a:gd name="connsiteY2-114" fmla="*/ 1143493 h 1143493"/>
              <a:gd name="connsiteX0-115" fmla="*/ 7400 w 384205"/>
              <a:gd name="connsiteY0-116" fmla="*/ 0 h 1140468"/>
              <a:gd name="connsiteX1-117" fmla="*/ 384200 w 384205"/>
              <a:gd name="connsiteY1-118" fmla="*/ 591902 h 1140468"/>
              <a:gd name="connsiteX2-119" fmla="*/ 0 w 384205"/>
              <a:gd name="connsiteY2-120" fmla="*/ 1140468 h 1140468"/>
            </a:gdLst>
            <a:ahLst/>
            <a:cxnLst>
              <a:cxn ang="0">
                <a:pos x="connsiteX0-1" y="connsiteY0-2"/>
              </a:cxn>
              <a:cxn ang="0">
                <a:pos x="connsiteX1-3" y="connsiteY1-4"/>
              </a:cxn>
              <a:cxn ang="0">
                <a:pos x="connsiteX2-5" y="connsiteY2-6"/>
              </a:cxn>
            </a:cxnLst>
            <a:rect l="l" t="t" r="r" b="b"/>
            <a:pathLst>
              <a:path w="384205" h="1140468" extrusionOk="0">
                <a:moveTo>
                  <a:pt x="7400" y="0"/>
                </a:moveTo>
                <a:cubicBezTo>
                  <a:pt x="176683" y="143168"/>
                  <a:pt x="385433" y="401824"/>
                  <a:pt x="384200" y="591902"/>
                </a:cubicBezTo>
                <a:cubicBezTo>
                  <a:pt x="382967" y="781980"/>
                  <a:pt x="203817" y="935817"/>
                  <a:pt x="0" y="1140468"/>
                </a:cubicBezTo>
              </a:path>
            </a:pathLst>
          </a:custGeom>
          <a:noFill/>
          <a:ln>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1" name="Elipse 28"/>
          <p:cNvSpPr/>
          <p:nvPr/>
        </p:nvSpPr>
        <p:spPr bwMode="auto">
          <a:xfrm>
            <a:off x="5121228" y="3322320"/>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2" name="Elipse 52"/>
          <p:cNvSpPr/>
          <p:nvPr/>
        </p:nvSpPr>
        <p:spPr bwMode="auto">
          <a:xfrm>
            <a:off x="5121228" y="3412480"/>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3" name="Elipse 53"/>
          <p:cNvSpPr/>
          <p:nvPr/>
        </p:nvSpPr>
        <p:spPr bwMode="auto">
          <a:xfrm>
            <a:off x="5121228" y="3502669"/>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4" name="Elipse 54"/>
          <p:cNvSpPr/>
          <p:nvPr/>
        </p:nvSpPr>
        <p:spPr bwMode="auto">
          <a:xfrm>
            <a:off x="6388053" y="3313008"/>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5" name="Elipse 55"/>
          <p:cNvSpPr/>
          <p:nvPr/>
        </p:nvSpPr>
        <p:spPr bwMode="auto">
          <a:xfrm>
            <a:off x="6388053" y="3403168"/>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6" name="Elipse 56"/>
          <p:cNvSpPr/>
          <p:nvPr/>
        </p:nvSpPr>
        <p:spPr bwMode="auto">
          <a:xfrm>
            <a:off x="6388053" y="3493357"/>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7" name="Elipse 57"/>
          <p:cNvSpPr/>
          <p:nvPr/>
        </p:nvSpPr>
        <p:spPr bwMode="auto">
          <a:xfrm>
            <a:off x="5123774" y="4103138"/>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8" name="Elipse 58"/>
          <p:cNvSpPr/>
          <p:nvPr/>
        </p:nvSpPr>
        <p:spPr bwMode="auto">
          <a:xfrm>
            <a:off x="5123774" y="4193298"/>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49" name="Elipse 59"/>
          <p:cNvSpPr/>
          <p:nvPr/>
        </p:nvSpPr>
        <p:spPr bwMode="auto">
          <a:xfrm>
            <a:off x="5123774" y="4283487"/>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50" name="Elipse 60"/>
          <p:cNvSpPr/>
          <p:nvPr/>
        </p:nvSpPr>
        <p:spPr bwMode="auto">
          <a:xfrm>
            <a:off x="6390599" y="4093826"/>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51" name="Elipse 61"/>
          <p:cNvSpPr/>
          <p:nvPr/>
        </p:nvSpPr>
        <p:spPr bwMode="auto">
          <a:xfrm>
            <a:off x="6390599" y="4183986"/>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52" name="Elipse 62"/>
          <p:cNvSpPr/>
          <p:nvPr/>
        </p:nvSpPr>
        <p:spPr bwMode="auto">
          <a:xfrm>
            <a:off x="6390599" y="4274175"/>
            <a:ext cx="53340" cy="60960"/>
          </a:xfrm>
          <a:prstGeom prst="ellipse">
            <a:avLst/>
          </a:prstGeom>
          <a:solidFill>
            <a:srgbClr val="10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PE"/>
              <a:t>Static Hashing</a:t>
            </a:r>
          </a:p>
        </p:txBody>
      </p:sp>
      <p:sp>
        <p:nvSpPr>
          <p:cNvPr id="5" name="Marcador de texto 2"/>
          <p:cNvSpPr>
            <a:spLocks noGrp="1"/>
          </p:cNvSpPr>
          <p:nvPr>
            <p:ph type="body" idx="1"/>
          </p:nvPr>
        </p:nvSpPr>
        <p:spPr bwMode="auto">
          <a:xfrm>
            <a:off x="311700" y="1266325"/>
            <a:ext cx="7731015" cy="3302699"/>
          </a:xfrm>
        </p:spPr>
        <p:txBody>
          <a:bodyPr>
            <a:normAutofit fontScale="92500" lnSpcReduction="10000"/>
          </a:bodyPr>
          <a:lstStyle/>
          <a:p>
            <a:pPr>
              <a:lnSpc>
                <a:spcPct val="100000"/>
              </a:lnSpc>
              <a:defRPr/>
            </a:pPr>
            <a:r>
              <a:rPr lang="es-PE" b="1" u="sng" dirty="0"/>
              <a:t>Inserción: </a:t>
            </a:r>
            <a:r>
              <a:rPr lang="es-PE" dirty="0"/>
              <a:t>se usa la función hash para asignar el registro al </a:t>
            </a:r>
            <a:r>
              <a:rPr lang="es-PE" dirty="0" err="1"/>
              <a:t>bucket</a:t>
            </a:r>
            <a:r>
              <a:rPr lang="es-PE" dirty="0"/>
              <a:t> correspondiente. </a:t>
            </a:r>
          </a:p>
          <a:p>
            <a:pPr lvl="1">
              <a:lnSpc>
                <a:spcPct val="100000"/>
              </a:lnSpc>
              <a:defRPr/>
            </a:pPr>
            <a:r>
              <a:rPr lang="es-PE" dirty="0"/>
              <a:t>Si no hay espacio en el </a:t>
            </a:r>
            <a:r>
              <a:rPr lang="es-PE" dirty="0" err="1"/>
              <a:t>bucket</a:t>
            </a:r>
            <a:r>
              <a:rPr lang="es-PE" dirty="0"/>
              <a:t> colocar en el desbordamiento de dicho </a:t>
            </a:r>
            <a:r>
              <a:rPr lang="es-PE" dirty="0" err="1"/>
              <a:t>bucket</a:t>
            </a:r>
            <a:r>
              <a:rPr lang="es-PE" dirty="0"/>
              <a:t>.</a:t>
            </a:r>
          </a:p>
          <a:p>
            <a:pPr marL="596900" lvl="1" indent="0">
              <a:lnSpc>
                <a:spcPct val="100000"/>
              </a:lnSpc>
              <a:buNone/>
              <a:defRPr/>
            </a:pPr>
            <a:endParaRPr lang="es-PE" sz="500" dirty="0"/>
          </a:p>
          <a:p>
            <a:pPr>
              <a:defRPr/>
            </a:pPr>
            <a:r>
              <a:rPr lang="es-PE" b="1" u="sng" dirty="0"/>
              <a:t>Eliminación: </a:t>
            </a:r>
            <a:r>
              <a:rPr lang="es-PE" dirty="0"/>
              <a:t>localizar la pagina del registro usando la función hash. </a:t>
            </a:r>
          </a:p>
          <a:p>
            <a:pPr lvl="1">
              <a:defRPr/>
            </a:pPr>
            <a:r>
              <a:rPr lang="es-PE" dirty="0"/>
              <a:t>Eliminar el registro del </a:t>
            </a:r>
            <a:r>
              <a:rPr lang="es-PE" dirty="0" err="1"/>
              <a:t>main</a:t>
            </a:r>
            <a:r>
              <a:rPr lang="es-PE" dirty="0"/>
              <a:t> </a:t>
            </a:r>
            <a:r>
              <a:rPr lang="es-PE" dirty="0" err="1"/>
              <a:t>bucket</a:t>
            </a:r>
            <a:r>
              <a:rPr lang="es-PE" dirty="0"/>
              <a:t> o del </a:t>
            </a:r>
            <a:r>
              <a:rPr lang="es-PE" dirty="0" err="1"/>
              <a:t>overflow</a:t>
            </a:r>
            <a:r>
              <a:rPr lang="es-PE" dirty="0"/>
              <a:t>. En este último caso, traer un elemento del </a:t>
            </a:r>
            <a:r>
              <a:rPr lang="es-PE" dirty="0" err="1"/>
              <a:t>overflow</a:t>
            </a:r>
            <a:r>
              <a:rPr lang="es-PE" dirty="0"/>
              <a:t> </a:t>
            </a:r>
            <a:r>
              <a:rPr lang="es-PE" dirty="0" err="1"/>
              <a:t>bucket</a:t>
            </a:r>
            <a:r>
              <a:rPr lang="es-PE" dirty="0"/>
              <a:t> hacia el </a:t>
            </a:r>
            <a:r>
              <a:rPr lang="es-PE" dirty="0" err="1"/>
              <a:t>main</a:t>
            </a:r>
            <a:r>
              <a:rPr lang="es-PE" dirty="0"/>
              <a:t> </a:t>
            </a:r>
            <a:r>
              <a:rPr lang="es-PE" dirty="0" err="1"/>
              <a:t>bucket</a:t>
            </a:r>
            <a:r>
              <a:rPr lang="es-PE" dirty="0"/>
              <a:t>. </a:t>
            </a:r>
            <a:r>
              <a:rPr lang="es-PE" b="1" u="sng" dirty="0"/>
              <a:t> </a:t>
            </a:r>
          </a:p>
          <a:p>
            <a:pPr lvl="1">
              <a:defRPr/>
            </a:pPr>
            <a:endParaRPr lang="es-PE" sz="500" b="1" u="sng" dirty="0"/>
          </a:p>
          <a:p>
            <a:pPr>
              <a:defRPr/>
            </a:pPr>
            <a:r>
              <a:rPr lang="es-PE" b="1" u="sng" dirty="0"/>
              <a:t>Búsqueda: </a:t>
            </a:r>
            <a:r>
              <a:rPr lang="es-PE" dirty="0"/>
              <a:t>acceso directo usando la función hash y luego recorrido lineal en los </a:t>
            </a:r>
            <a:r>
              <a:rPr lang="es-PE" dirty="0" err="1"/>
              <a:t>buckets</a:t>
            </a:r>
            <a:r>
              <a:rPr lang="es-PE" dirty="0"/>
              <a:t> desbordados. </a:t>
            </a:r>
          </a:p>
          <a:p>
            <a:pPr>
              <a:defRPr/>
            </a:pPr>
            <a:endParaRPr lang="es-PE" b="1" u="sng"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PE"/>
              <a:t>Static Hashing</a:t>
            </a:r>
          </a:p>
        </p:txBody>
      </p:sp>
      <p:sp>
        <p:nvSpPr>
          <p:cNvPr id="5" name="Marcador de texto 2"/>
          <p:cNvSpPr>
            <a:spLocks noGrp="1"/>
          </p:cNvSpPr>
          <p:nvPr>
            <p:ph type="body" idx="1"/>
          </p:nvPr>
        </p:nvSpPr>
        <p:spPr bwMode="auto">
          <a:xfrm>
            <a:off x="311700" y="1266325"/>
            <a:ext cx="7724341" cy="3412355"/>
          </a:xfrm>
        </p:spPr>
        <p:txBody>
          <a:bodyPr/>
          <a:lstStyle/>
          <a:p>
            <a:pPr>
              <a:defRPr/>
            </a:pPr>
            <a:r>
              <a:rPr lang="es-PE" b="1" dirty="0"/>
              <a:t>Deficiencias: </a:t>
            </a:r>
          </a:p>
          <a:p>
            <a:pPr lvl="1">
              <a:defRPr/>
            </a:pPr>
            <a:r>
              <a:rPr lang="es-PE" dirty="0"/>
              <a:t>En el hash estático, la función hash mapea valores de la clave de búsqueda a un conjunto fijo de direcciones de </a:t>
            </a:r>
            <a:r>
              <a:rPr lang="es-PE" dirty="0" err="1"/>
              <a:t>buckets</a:t>
            </a:r>
            <a:r>
              <a:rPr lang="es-PE" dirty="0"/>
              <a:t>. Pero las bases de datos crecen o disminuyen con el tiempo.</a:t>
            </a:r>
          </a:p>
          <a:p>
            <a:pPr lvl="1">
              <a:defRPr/>
            </a:pPr>
            <a:r>
              <a:rPr lang="es-PE" dirty="0"/>
              <a:t>Posible solución: reorganización periódica del archivo con una nueva función hash.</a:t>
            </a:r>
          </a:p>
          <a:p>
            <a:pPr lvl="1">
              <a:defRPr/>
            </a:pPr>
            <a:r>
              <a:rPr lang="es-PE" b="1" dirty="0"/>
              <a:t>Mejor solución</a:t>
            </a:r>
            <a:r>
              <a:rPr lang="es-PE" dirty="0"/>
              <a:t>: permitir la modificación del número de </a:t>
            </a:r>
            <a:r>
              <a:rPr lang="es-PE" dirty="0" err="1"/>
              <a:t>buckets</a:t>
            </a:r>
            <a:r>
              <a:rPr lang="es-PE" dirty="0"/>
              <a:t> dinámicamente.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PE"/>
              <a:t>Extendible Hashing</a:t>
            </a:r>
          </a:p>
        </p:txBody>
      </p:sp>
      <p:sp>
        <p:nvSpPr>
          <p:cNvPr id="5" name="Marcador de texto 2"/>
          <p:cNvSpPr>
            <a:spLocks noGrp="1"/>
          </p:cNvSpPr>
          <p:nvPr>
            <p:ph type="body" idx="1"/>
          </p:nvPr>
        </p:nvSpPr>
        <p:spPr bwMode="auto">
          <a:xfrm>
            <a:off x="311700" y="1266325"/>
            <a:ext cx="7650922" cy="3302699"/>
          </a:xfrm>
        </p:spPr>
        <p:txBody>
          <a:bodyPr/>
          <a:lstStyle/>
          <a:p>
            <a:pPr>
              <a:lnSpc>
                <a:spcPct val="150000"/>
              </a:lnSpc>
              <a:defRPr/>
            </a:pPr>
            <a:r>
              <a:rPr lang="es-PE"/>
              <a:t>Es un tipo de hash dinámico para gestionar base de datos que crecen y reducen su tamaño en el tiempo (transaccionales).</a:t>
            </a:r>
          </a:p>
          <a:p>
            <a:pPr>
              <a:lnSpc>
                <a:spcPct val="150000"/>
              </a:lnSpc>
              <a:defRPr/>
            </a:pPr>
            <a:r>
              <a:rPr lang="es-PE" b="1"/>
              <a:t>La función hash genera una secuencia de bits</a:t>
            </a:r>
            <a:r>
              <a:rPr lang="es-PE"/>
              <a:t>.</a:t>
            </a:r>
          </a:p>
          <a:p>
            <a:pPr>
              <a:lnSpc>
                <a:spcPct val="150000"/>
              </a:lnSpc>
              <a:defRPr/>
            </a:pPr>
            <a:r>
              <a:rPr lang="es-PE"/>
              <a:t>En cualquier momento, solo se usa un prefijo/sufijo del binario para indexar los registros en una tabla de direcciones de buckets. </a:t>
            </a:r>
          </a:p>
          <a:p>
            <a:pPr marL="596900" lvl="1" indent="0">
              <a:lnSpc>
                <a:spcPct val="150000"/>
              </a:lnSpc>
              <a:buNone/>
              <a:defRPr/>
            </a:pPr>
            <a:endParaRPr lang="es-PE" sz="500"/>
          </a:p>
          <a:p>
            <a:pPr>
              <a:lnSpc>
                <a:spcPct val="150000"/>
              </a:lnSpc>
              <a:defRPr/>
            </a:pPr>
            <a:endParaRPr lang="es-PE" sz="1200"/>
          </a:p>
          <a:p>
            <a:pPr>
              <a:lnSpc>
                <a:spcPct val="150000"/>
              </a:lnSpc>
              <a:defRPr/>
            </a:pPr>
            <a:endParaRPr lang="es-P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PE"/>
              <a:t>Extendible Hashing</a:t>
            </a:r>
          </a:p>
        </p:txBody>
      </p:sp>
      <p:sp>
        <p:nvSpPr>
          <p:cNvPr id="5" name="Marcador de texto 2"/>
          <p:cNvSpPr>
            <a:spLocks noGrp="1"/>
          </p:cNvSpPr>
          <p:nvPr>
            <p:ph type="body" idx="1"/>
          </p:nvPr>
        </p:nvSpPr>
        <p:spPr bwMode="auto">
          <a:xfrm>
            <a:off x="6469114" y="431742"/>
            <a:ext cx="1738080" cy="1399057"/>
          </a:xfrm>
          <a:prstGeom prst="rect">
            <a:avLst/>
          </a:prstGeom>
          <a:ln w="12700">
            <a:solidFill>
              <a:schemeClr val="bg2">
                <a:lumMod val="75000"/>
              </a:schemeClr>
            </a:solidFill>
          </a:ln>
        </p:spPr>
        <p:txBody>
          <a:bodyPr>
            <a:normAutofit lnSpcReduction="10000"/>
          </a:bodyPr>
          <a:lstStyle/>
          <a:p>
            <a:pPr marL="114300" indent="0" algn="ctr">
              <a:lnSpc>
                <a:spcPct val="150000"/>
              </a:lnSpc>
              <a:buNone/>
              <a:defRPr/>
            </a:pPr>
            <a:r>
              <a:rPr lang="es-PE" sz="1100"/>
              <a:t>Número de bits en el sufijo común de la secuencia de bits correspondiente a los registros en el bucket</a:t>
            </a:r>
          </a:p>
        </p:txBody>
      </p:sp>
      <p:graphicFrame>
        <p:nvGraphicFramePr>
          <p:cNvPr id="6" name="Tabla 3"/>
          <p:cNvGraphicFramePr>
            <a:graphicFrameLocks noGrp="1"/>
          </p:cNvGraphicFramePr>
          <p:nvPr/>
        </p:nvGraphicFramePr>
        <p:xfrm>
          <a:off x="1693618" y="1519976"/>
          <a:ext cx="859426" cy="2923952"/>
        </p:xfrm>
        <a:graphic>
          <a:graphicData uri="http://schemas.openxmlformats.org/drawingml/2006/table">
            <a:tbl>
              <a:tblPr firstRow="1" bandRow="1">
                <a:tableStyleId>{4C46C308-9DEF-7DAB-D4FC-1C3A57708A5B}</a:tableStyleId>
              </a:tblPr>
              <a:tblGrid>
                <a:gridCol w="651146">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365494">
                <a:tc>
                  <a:txBody>
                    <a:bodyPr/>
                    <a:lstStyle/>
                    <a:p>
                      <a:pPr>
                        <a:defRPr/>
                      </a:pPr>
                      <a:r>
                        <a:rPr lang="es-PE">
                          <a:solidFill>
                            <a:schemeClr val="bg2">
                              <a:lumMod val="50000"/>
                            </a:schemeClr>
                          </a:solidFill>
                        </a:rPr>
                        <a:t>000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r h="365494">
                <a:tc>
                  <a:txBody>
                    <a:bodyPr/>
                    <a:lstStyle/>
                    <a:p>
                      <a:pPr>
                        <a:defRPr/>
                      </a:pPr>
                      <a:r>
                        <a:rPr lang="es-PE">
                          <a:solidFill>
                            <a:schemeClr val="bg2">
                              <a:lumMod val="50000"/>
                            </a:schemeClr>
                          </a:solidFill>
                        </a:rPr>
                        <a:t>001</a:t>
                      </a: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r h="365494">
                <a:tc>
                  <a:txBody>
                    <a:bodyPr/>
                    <a:lstStyle/>
                    <a:p>
                      <a:pPr>
                        <a:defRPr/>
                      </a:pPr>
                      <a:r>
                        <a:rPr lang="es-PE">
                          <a:solidFill>
                            <a:schemeClr val="bg2">
                              <a:lumMod val="50000"/>
                            </a:schemeClr>
                          </a:solidFill>
                        </a:rPr>
                        <a:t>010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2"/>
                  </a:ext>
                </a:extLst>
              </a:tr>
              <a:tr h="365494">
                <a:tc>
                  <a:txBody>
                    <a:bodyPr/>
                    <a:lstStyle/>
                    <a:p>
                      <a:pPr>
                        <a:defRPr/>
                      </a:pPr>
                      <a:r>
                        <a:rPr lang="es-PE">
                          <a:solidFill>
                            <a:schemeClr val="bg2">
                              <a:lumMod val="50000"/>
                            </a:schemeClr>
                          </a:solidFill>
                        </a:rPr>
                        <a:t>011</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3"/>
                  </a:ext>
                </a:extLst>
              </a:tr>
              <a:tr h="365494">
                <a:tc>
                  <a:txBody>
                    <a:bodyPr/>
                    <a:lstStyle/>
                    <a:p>
                      <a:pPr>
                        <a:defRPr/>
                      </a:pPr>
                      <a:r>
                        <a:rPr lang="es-PE">
                          <a:solidFill>
                            <a:schemeClr val="bg2">
                              <a:lumMod val="50000"/>
                            </a:schemeClr>
                          </a:solidFill>
                        </a:rPr>
                        <a:t>100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4"/>
                  </a:ext>
                </a:extLst>
              </a:tr>
              <a:tr h="365494">
                <a:tc>
                  <a:txBody>
                    <a:bodyPr/>
                    <a:lstStyle/>
                    <a:p>
                      <a:pPr>
                        <a:defRPr/>
                      </a:pPr>
                      <a:r>
                        <a:rPr lang="es-PE">
                          <a:solidFill>
                            <a:schemeClr val="bg2">
                              <a:lumMod val="50000"/>
                            </a:schemeClr>
                          </a:solidFill>
                        </a:rPr>
                        <a:t>101</a:t>
                      </a: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5"/>
                  </a:ext>
                </a:extLst>
              </a:tr>
              <a:tr h="365494">
                <a:tc>
                  <a:txBody>
                    <a:bodyPr/>
                    <a:lstStyle/>
                    <a:p>
                      <a:pPr>
                        <a:defRPr/>
                      </a:pPr>
                      <a:r>
                        <a:rPr lang="es-PE">
                          <a:solidFill>
                            <a:schemeClr val="bg2">
                              <a:lumMod val="50000"/>
                            </a:schemeClr>
                          </a:solidFill>
                        </a:rPr>
                        <a:t>110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6"/>
                  </a:ext>
                </a:extLst>
              </a:tr>
              <a:tr h="365494">
                <a:tc>
                  <a:txBody>
                    <a:bodyPr/>
                    <a:lstStyle/>
                    <a:p>
                      <a:pPr>
                        <a:defRPr/>
                      </a:pPr>
                      <a:r>
                        <a:rPr lang="es-PE">
                          <a:solidFill>
                            <a:schemeClr val="bg2">
                              <a:lumMod val="50000"/>
                            </a:schemeClr>
                          </a:solidFill>
                        </a:rPr>
                        <a:t>111</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7"/>
                  </a:ext>
                </a:extLst>
              </a:tr>
            </a:tbl>
          </a:graphicData>
        </a:graphic>
      </p:graphicFrame>
      <p:sp>
        <p:nvSpPr>
          <p:cNvPr id="7" name="Rectangle 24"/>
          <p:cNvSpPr>
            <a:spLocks noChangeArrowheads="1"/>
          </p:cNvSpPr>
          <p:nvPr/>
        </p:nvSpPr>
        <p:spPr bwMode="auto">
          <a:xfrm>
            <a:off x="1036775" y="4503193"/>
            <a:ext cx="210315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dirty="0">
                <a:latin typeface="Courier New"/>
              </a:rPr>
              <a:t>Hash Index</a:t>
            </a:r>
          </a:p>
        </p:txBody>
      </p:sp>
      <p:sp>
        <p:nvSpPr>
          <p:cNvPr id="8" name="Rectángulo 5"/>
          <p:cNvSpPr/>
          <p:nvPr/>
        </p:nvSpPr>
        <p:spPr bwMode="auto">
          <a:xfrm>
            <a:off x="3684724" y="1931669"/>
            <a:ext cx="937260" cy="432743"/>
          </a:xfrm>
          <a:prstGeom prst="rect">
            <a:avLst/>
          </a:prstGeom>
          <a:noFill/>
          <a:ln w="12700">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9" name="Rectángulo 6"/>
          <p:cNvSpPr/>
          <p:nvPr/>
        </p:nvSpPr>
        <p:spPr bwMode="auto">
          <a:xfrm>
            <a:off x="3684724" y="2559734"/>
            <a:ext cx="937260" cy="432743"/>
          </a:xfrm>
          <a:prstGeom prst="rect">
            <a:avLst/>
          </a:prstGeom>
          <a:noFill/>
          <a:ln w="12700">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10" name="Rectángulo 7"/>
          <p:cNvSpPr/>
          <p:nvPr/>
        </p:nvSpPr>
        <p:spPr bwMode="auto">
          <a:xfrm>
            <a:off x="3684724" y="3187799"/>
            <a:ext cx="937260" cy="432743"/>
          </a:xfrm>
          <a:prstGeom prst="rect">
            <a:avLst/>
          </a:prstGeom>
          <a:noFill/>
          <a:ln w="12700">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11" name="Rectángulo 8"/>
          <p:cNvSpPr/>
          <p:nvPr/>
        </p:nvSpPr>
        <p:spPr bwMode="auto">
          <a:xfrm>
            <a:off x="3684724" y="3815863"/>
            <a:ext cx="937260" cy="432743"/>
          </a:xfrm>
          <a:prstGeom prst="rect">
            <a:avLst/>
          </a:prstGeom>
          <a:noFill/>
          <a:ln w="12700">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12" name="Rectángulo 9"/>
          <p:cNvSpPr/>
          <p:nvPr/>
        </p:nvSpPr>
        <p:spPr bwMode="auto">
          <a:xfrm>
            <a:off x="3684724" y="4443928"/>
            <a:ext cx="937260" cy="432743"/>
          </a:xfrm>
          <a:prstGeom prst="rect">
            <a:avLst/>
          </a:prstGeom>
          <a:noFill/>
          <a:ln w="12700">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13" name="Rectángulo 10"/>
          <p:cNvSpPr/>
          <p:nvPr/>
        </p:nvSpPr>
        <p:spPr bwMode="auto">
          <a:xfrm>
            <a:off x="3684724" y="1303604"/>
            <a:ext cx="937260" cy="432743"/>
          </a:xfrm>
          <a:prstGeom prst="rect">
            <a:avLst/>
          </a:prstGeom>
          <a:noFill/>
          <a:ln w="12700">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solidFill>
                <a:schemeClr val="tx1"/>
              </a:solidFill>
            </a:endParaRPr>
          </a:p>
        </p:txBody>
      </p:sp>
      <p:sp>
        <p:nvSpPr>
          <p:cNvPr id="14" name="Marcador de texto 2"/>
          <p:cNvSpPr txBox="1"/>
          <p:nvPr/>
        </p:nvSpPr>
        <p:spPr bwMode="auto">
          <a:xfrm>
            <a:off x="4621984" y="529498"/>
            <a:ext cx="2241000" cy="476848"/>
          </a:xfrm>
          <a:prstGeom prst="rect">
            <a:avLst/>
          </a:prstGeom>
          <a:noFill/>
          <a:ln>
            <a:noFill/>
          </a:ln>
        </p:spPr>
        <p:txBody>
          <a:bodyPr spcFirstLastPara="1" wrap="square" lIns="91425" tIns="91425" rIns="91425" bIns="91425" anchor="t" anchorCtr="0"/>
          <a:lstStyle>
            <a:defPPr marR="0" lvl="0" algn="l">
              <a:lnSpc>
                <a:spcPct val="100000"/>
              </a:lnSpc>
              <a:spcBef>
                <a:spcPts val="0"/>
              </a:spcBef>
              <a:spcAft>
                <a:spcPts val="0"/>
              </a:spcAft>
            </a:defPPr>
            <a:lvl1pPr marL="457200" marR="0" lvl="0" indent="-342900" algn="l">
              <a:lnSpc>
                <a:spcPct val="114999"/>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defRPr>
            </a:lvl1pPr>
            <a:lvl2pPr marL="914400" marR="0" lvl="1"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2pPr>
            <a:lvl3pPr marL="1371600" marR="0" lvl="2"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3pPr>
            <a:lvl4pPr marL="1828800" marR="0" lvl="3"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4pPr>
            <a:lvl5pPr marL="2286000" marR="0" lvl="4"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5pPr>
            <a:lvl6pPr marL="2743200" marR="0" lvl="5"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6pPr>
            <a:lvl7pPr marL="3200400" marR="0" lvl="6"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7pPr>
            <a:lvl8pPr marL="3657600" marR="0" lvl="7"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8pPr>
            <a:lvl9pPr marL="4114800" marR="0" lvl="8" indent="-317500" algn="l">
              <a:lnSpc>
                <a:spcPct val="114999"/>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defRPr>
            </a:lvl9pPr>
          </a:lstStyle>
          <a:p>
            <a:pPr marL="114300" indent="0">
              <a:lnSpc>
                <a:spcPct val="150000"/>
              </a:lnSpc>
              <a:buFont typeface="Open Sans"/>
              <a:buNone/>
              <a:defRPr/>
            </a:pPr>
            <a:r>
              <a:rPr lang="es-PE" sz="1400">
                <a:solidFill>
                  <a:schemeClr val="tx1"/>
                </a:solidFill>
              </a:rPr>
              <a:t>Profundidad local</a:t>
            </a:r>
          </a:p>
          <a:p>
            <a:pPr>
              <a:lnSpc>
                <a:spcPct val="150000"/>
              </a:lnSpc>
              <a:defRPr/>
            </a:pPr>
            <a:endParaRPr lang="es-PE" sz="1400">
              <a:solidFill>
                <a:schemeClr val="tx1"/>
              </a:solidFill>
            </a:endParaRPr>
          </a:p>
        </p:txBody>
      </p:sp>
      <p:sp>
        <p:nvSpPr>
          <p:cNvPr id="15" name="Rectangle 24"/>
          <p:cNvSpPr>
            <a:spLocks noChangeArrowheads="1"/>
          </p:cNvSpPr>
          <p:nvPr/>
        </p:nvSpPr>
        <p:spPr bwMode="auto">
          <a:xfrm>
            <a:off x="4544745" y="1432714"/>
            <a:ext cx="51057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d=2</a:t>
            </a:r>
          </a:p>
        </p:txBody>
      </p:sp>
      <p:sp>
        <p:nvSpPr>
          <p:cNvPr id="16" name="Rectangle 24"/>
          <p:cNvSpPr>
            <a:spLocks noChangeArrowheads="1"/>
          </p:cNvSpPr>
          <p:nvPr/>
        </p:nvSpPr>
        <p:spPr bwMode="auto">
          <a:xfrm>
            <a:off x="4534354" y="1997476"/>
            <a:ext cx="51057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d=3</a:t>
            </a:r>
          </a:p>
        </p:txBody>
      </p:sp>
      <p:sp>
        <p:nvSpPr>
          <p:cNvPr id="17" name="Rectangle 24"/>
          <p:cNvSpPr>
            <a:spLocks noChangeArrowheads="1"/>
          </p:cNvSpPr>
          <p:nvPr/>
        </p:nvSpPr>
        <p:spPr bwMode="auto">
          <a:xfrm>
            <a:off x="4534354" y="2632236"/>
            <a:ext cx="51057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d=3</a:t>
            </a:r>
          </a:p>
        </p:txBody>
      </p:sp>
      <p:sp>
        <p:nvSpPr>
          <p:cNvPr id="18" name="Rectangle 24"/>
          <p:cNvSpPr>
            <a:spLocks noChangeArrowheads="1"/>
          </p:cNvSpPr>
          <p:nvPr/>
        </p:nvSpPr>
        <p:spPr bwMode="auto">
          <a:xfrm>
            <a:off x="4534354" y="3274119"/>
            <a:ext cx="51057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d=2</a:t>
            </a:r>
          </a:p>
        </p:txBody>
      </p:sp>
      <p:sp>
        <p:nvSpPr>
          <p:cNvPr id="19" name="Rectangle 24"/>
          <p:cNvSpPr>
            <a:spLocks noChangeArrowheads="1"/>
          </p:cNvSpPr>
          <p:nvPr/>
        </p:nvSpPr>
        <p:spPr bwMode="auto">
          <a:xfrm>
            <a:off x="4534354" y="3896836"/>
            <a:ext cx="51057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d=3</a:t>
            </a:r>
          </a:p>
        </p:txBody>
      </p:sp>
      <p:sp>
        <p:nvSpPr>
          <p:cNvPr id="20" name="Rectangle 24"/>
          <p:cNvSpPr>
            <a:spLocks noChangeArrowheads="1"/>
          </p:cNvSpPr>
          <p:nvPr/>
        </p:nvSpPr>
        <p:spPr bwMode="auto">
          <a:xfrm>
            <a:off x="4534354" y="4523082"/>
            <a:ext cx="51057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a:latin typeface="Courier New"/>
              </a:rPr>
              <a:t>d=3</a:t>
            </a:r>
          </a:p>
        </p:txBody>
      </p:sp>
      <p:cxnSp>
        <p:nvCxnSpPr>
          <p:cNvPr id="21" name="Conector recto de flecha 19"/>
          <p:cNvCxnSpPr>
            <a:cxnSpLocks/>
            <a:endCxn id="13" idx="1"/>
          </p:cNvCxnSpPr>
          <p:nvPr/>
        </p:nvCxnSpPr>
        <p:spPr bwMode="auto">
          <a:xfrm flipV="1">
            <a:off x="2553043" y="1519976"/>
            <a:ext cx="1131680" cy="216372"/>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0"/>
          <p:cNvCxnSpPr>
            <a:cxnSpLocks/>
            <a:endCxn id="10" idx="1"/>
          </p:cNvCxnSpPr>
          <p:nvPr/>
        </p:nvCxnSpPr>
        <p:spPr bwMode="auto">
          <a:xfrm>
            <a:off x="2547274" y="2010459"/>
            <a:ext cx="1137450" cy="1393711"/>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4"/>
          <p:cNvCxnSpPr>
            <a:cxnSpLocks/>
            <a:endCxn id="8" idx="1"/>
          </p:cNvCxnSpPr>
          <p:nvPr/>
        </p:nvCxnSpPr>
        <p:spPr bwMode="auto">
          <a:xfrm flipV="1">
            <a:off x="2547274" y="2148041"/>
            <a:ext cx="1137450" cy="324557"/>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7"/>
          <p:cNvCxnSpPr>
            <a:cxnSpLocks/>
            <a:endCxn id="9" idx="1"/>
          </p:cNvCxnSpPr>
          <p:nvPr/>
        </p:nvCxnSpPr>
        <p:spPr bwMode="auto">
          <a:xfrm flipV="1">
            <a:off x="2557074" y="2776106"/>
            <a:ext cx="1127650" cy="54092"/>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30"/>
          <p:cNvCxnSpPr>
            <a:cxnSpLocks/>
          </p:cNvCxnSpPr>
          <p:nvPr/>
        </p:nvCxnSpPr>
        <p:spPr bwMode="auto">
          <a:xfrm flipV="1">
            <a:off x="2555059" y="1650269"/>
            <a:ext cx="1125635" cy="1537529"/>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33"/>
          <p:cNvCxnSpPr>
            <a:cxnSpLocks/>
          </p:cNvCxnSpPr>
          <p:nvPr/>
        </p:nvCxnSpPr>
        <p:spPr bwMode="auto">
          <a:xfrm flipV="1">
            <a:off x="2547274" y="3472257"/>
            <a:ext cx="1127650" cy="54092"/>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34"/>
          <p:cNvCxnSpPr>
            <a:cxnSpLocks/>
            <a:endCxn id="11" idx="1"/>
          </p:cNvCxnSpPr>
          <p:nvPr/>
        </p:nvCxnSpPr>
        <p:spPr bwMode="auto">
          <a:xfrm>
            <a:off x="2557074" y="3926416"/>
            <a:ext cx="1127650" cy="105820"/>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36"/>
          <p:cNvCxnSpPr>
            <a:cxnSpLocks/>
            <a:endCxn id="12" idx="1"/>
          </p:cNvCxnSpPr>
          <p:nvPr/>
        </p:nvCxnSpPr>
        <p:spPr bwMode="auto">
          <a:xfrm>
            <a:off x="2547274" y="4306348"/>
            <a:ext cx="1137450" cy="353952"/>
          </a:xfrm>
          <a:prstGeom prst="straightConnector1">
            <a:avLst/>
          </a:prstGeom>
          <a:ln>
            <a:solidFill>
              <a:srgbClr val="1007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curvado 40"/>
          <p:cNvCxnSpPr>
            <a:cxnSpLocks/>
          </p:cNvCxnSpPr>
          <p:nvPr/>
        </p:nvCxnSpPr>
        <p:spPr bwMode="auto">
          <a:xfrm rot="10800000" flipV="1">
            <a:off x="4836336" y="938946"/>
            <a:ext cx="620038" cy="364658"/>
          </a:xfrm>
          <a:prstGeom prst="curvedConnector3">
            <a:avLst>
              <a:gd name="adj1" fmla="val 99495"/>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Marcador de texto 2"/>
          <p:cNvSpPr txBox="1"/>
          <p:nvPr/>
        </p:nvSpPr>
        <p:spPr bwMode="auto">
          <a:xfrm>
            <a:off x="13594" y="2074679"/>
            <a:ext cx="1600920" cy="928235"/>
          </a:xfrm>
          <a:prstGeom prst="rect">
            <a:avLst/>
          </a:prstGeom>
          <a:noFill/>
          <a:ln>
            <a:noFill/>
          </a:ln>
        </p:spPr>
        <p:txBody>
          <a:bodyPr spcFirstLastPara="1" wrap="square" lIns="91425" tIns="91425" rIns="91425" bIns="91425" anchor="t" anchorCtr="0"/>
          <a:lstStyle>
            <a:defPPr marR="0" lvl="0" algn="l">
              <a:lnSpc>
                <a:spcPct val="100000"/>
              </a:lnSpc>
              <a:spcBef>
                <a:spcPts val="0"/>
              </a:spcBef>
              <a:spcAft>
                <a:spcPts val="0"/>
              </a:spcAft>
            </a:defPPr>
            <a:lvl1pPr marL="457200" marR="0" lvl="0" indent="-342900" algn="l">
              <a:lnSpc>
                <a:spcPct val="114999"/>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defRPr>
            </a:lvl1pPr>
            <a:lvl2pPr marL="914400" marR="0" lvl="1"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2pPr>
            <a:lvl3pPr marL="1371600" marR="0" lvl="2"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3pPr>
            <a:lvl4pPr marL="1828800" marR="0" lvl="3"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4pPr>
            <a:lvl5pPr marL="2286000" marR="0" lvl="4"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5pPr>
            <a:lvl6pPr marL="2743200" marR="0" lvl="5"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6pPr>
            <a:lvl7pPr marL="3200400" marR="0" lvl="6"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7pPr>
            <a:lvl8pPr marL="3657600" marR="0" lvl="7"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8pPr>
            <a:lvl9pPr marL="4114800" marR="0" lvl="8" indent="-317500" algn="l">
              <a:lnSpc>
                <a:spcPct val="114999"/>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defRPr>
            </a:lvl9pPr>
          </a:lstStyle>
          <a:p>
            <a:pPr marL="114300" indent="0">
              <a:lnSpc>
                <a:spcPct val="150000"/>
              </a:lnSpc>
              <a:buFont typeface="Open Sans"/>
              <a:buNone/>
              <a:defRPr/>
            </a:pPr>
            <a:r>
              <a:rPr lang="es-PE" sz="1400"/>
              <a:t>Profundidad global  D = 3</a:t>
            </a:r>
          </a:p>
          <a:p>
            <a:pPr>
              <a:lnSpc>
                <a:spcPct val="150000"/>
              </a:lnSpc>
              <a:defRPr/>
            </a:pPr>
            <a:endParaRPr lang="es-PE" sz="1400"/>
          </a:p>
        </p:txBody>
      </p:sp>
      <p:cxnSp>
        <p:nvCxnSpPr>
          <p:cNvPr id="31" name="Conector curvado 44"/>
          <p:cNvCxnSpPr>
            <a:cxnSpLocks/>
          </p:cNvCxnSpPr>
          <p:nvPr/>
        </p:nvCxnSpPr>
        <p:spPr bwMode="auto">
          <a:xfrm rot="16199999" flipH="1">
            <a:off x="5971579" y="643031"/>
            <a:ext cx="124925" cy="726630"/>
          </a:xfrm>
          <a:prstGeom prst="curvedConnector2">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Marcador de texto 2"/>
          <p:cNvSpPr txBox="1"/>
          <p:nvPr/>
        </p:nvSpPr>
        <p:spPr bwMode="auto">
          <a:xfrm>
            <a:off x="6439354" y="2282424"/>
            <a:ext cx="1767840" cy="710054"/>
          </a:xfrm>
          <a:prstGeom prst="rect">
            <a:avLst/>
          </a:prstGeom>
          <a:noFill/>
          <a:ln w="12700">
            <a:solidFill>
              <a:schemeClr val="tx2">
                <a:lumMod val="50000"/>
              </a:schemeClr>
            </a:solidFill>
          </a:ln>
        </p:spPr>
        <p:txBody>
          <a:bodyPr spcFirstLastPara="1" wrap="square" lIns="91425" tIns="91425" rIns="91425" bIns="91425" anchor="t" anchorCtr="0"/>
          <a:lstStyle>
            <a:defPPr marR="0" lvl="0" algn="l">
              <a:lnSpc>
                <a:spcPct val="100000"/>
              </a:lnSpc>
              <a:spcBef>
                <a:spcPts val="0"/>
              </a:spcBef>
              <a:spcAft>
                <a:spcPts val="0"/>
              </a:spcAft>
            </a:defPPr>
            <a:lvl1pPr marL="457200" marR="0" lvl="0" indent="-342900" algn="l">
              <a:lnSpc>
                <a:spcPct val="114999"/>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defRPr>
            </a:lvl1pPr>
            <a:lvl2pPr marL="914400" marR="0" lvl="1"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2pPr>
            <a:lvl3pPr marL="1371600" marR="0" lvl="2"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3pPr>
            <a:lvl4pPr marL="1828800" marR="0" lvl="3"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4pPr>
            <a:lvl5pPr marL="2286000" marR="0" lvl="4"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5pPr>
            <a:lvl6pPr marL="2743200" marR="0" lvl="5"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6pPr>
            <a:lvl7pPr marL="3200400" marR="0" lvl="6"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7pPr>
            <a:lvl8pPr marL="3657600" marR="0" lvl="7"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8pPr>
            <a:lvl9pPr marL="4114800" marR="0" lvl="8" indent="-317500" algn="l">
              <a:lnSpc>
                <a:spcPct val="114999"/>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defRPr>
            </a:lvl9pPr>
          </a:lstStyle>
          <a:p>
            <a:pPr marL="114300" indent="0" algn="ctr">
              <a:lnSpc>
                <a:spcPct val="150000"/>
              </a:lnSpc>
              <a:buFont typeface="Open Sans"/>
              <a:buNone/>
              <a:defRPr/>
            </a:pPr>
            <a:r>
              <a:rPr lang="es-PE" sz="1100">
                <a:solidFill>
                  <a:schemeClr val="tx1"/>
                </a:solidFill>
              </a:rPr>
              <a:t>Todos los registros que terminan en </a:t>
            </a:r>
            <a:r>
              <a:rPr lang="es-PE" sz="1100" b="1">
                <a:solidFill>
                  <a:schemeClr val="tx1"/>
                </a:solidFill>
              </a:rPr>
              <a:t>01</a:t>
            </a:r>
          </a:p>
        </p:txBody>
      </p:sp>
      <p:cxnSp>
        <p:nvCxnSpPr>
          <p:cNvPr id="33" name="Conector curvado 49"/>
          <p:cNvCxnSpPr>
            <a:cxnSpLocks/>
            <a:stCxn id="32" idx="1"/>
          </p:cNvCxnSpPr>
          <p:nvPr/>
        </p:nvCxnSpPr>
        <p:spPr bwMode="auto">
          <a:xfrm rot="10800000" flipV="1">
            <a:off x="4980385" y="2637451"/>
            <a:ext cx="1458969" cy="766720"/>
          </a:xfrm>
          <a:prstGeom prst="curvedConnector3">
            <a:avLst>
              <a:gd name="adj1" fmla="val 50000"/>
            </a:avLst>
          </a:prstGeom>
          <a:ln w="12700">
            <a:solidFill>
              <a:schemeClr val="tx2">
                <a:lumMod val="50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34" name="Marcador de texto 2"/>
          <p:cNvSpPr txBox="1"/>
          <p:nvPr/>
        </p:nvSpPr>
        <p:spPr bwMode="auto">
          <a:xfrm>
            <a:off x="6439354" y="3468557"/>
            <a:ext cx="1767840" cy="710054"/>
          </a:xfrm>
          <a:prstGeom prst="rect">
            <a:avLst/>
          </a:prstGeom>
          <a:noFill/>
          <a:ln w="12700">
            <a:solidFill>
              <a:schemeClr val="tx2">
                <a:lumMod val="50000"/>
              </a:schemeClr>
            </a:solidFill>
          </a:ln>
        </p:spPr>
        <p:txBody>
          <a:bodyPr spcFirstLastPara="1" wrap="square" lIns="91425" tIns="91425" rIns="91425" bIns="91425" anchor="t" anchorCtr="0"/>
          <a:lstStyle>
            <a:defPPr marR="0" lvl="0" algn="l">
              <a:lnSpc>
                <a:spcPct val="100000"/>
              </a:lnSpc>
              <a:spcBef>
                <a:spcPts val="0"/>
              </a:spcBef>
              <a:spcAft>
                <a:spcPts val="0"/>
              </a:spcAft>
            </a:defPPr>
            <a:lvl1pPr marL="457200" marR="0" lvl="0" indent="-342900" algn="l">
              <a:lnSpc>
                <a:spcPct val="114999"/>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defRPr>
            </a:lvl1pPr>
            <a:lvl2pPr marL="914400" marR="0" lvl="1"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2pPr>
            <a:lvl3pPr marL="1371600" marR="0" lvl="2"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3pPr>
            <a:lvl4pPr marL="1828800" marR="0" lvl="3"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4pPr>
            <a:lvl5pPr marL="2286000" marR="0" lvl="4"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5pPr>
            <a:lvl6pPr marL="2743200" marR="0" lvl="5"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6pPr>
            <a:lvl7pPr marL="3200400" marR="0" lvl="6"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7pPr>
            <a:lvl8pPr marL="3657600" marR="0" lvl="7"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8pPr>
            <a:lvl9pPr marL="4114800" marR="0" lvl="8" indent="-317500" algn="l">
              <a:lnSpc>
                <a:spcPct val="114999"/>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defRPr>
            </a:lvl9pPr>
          </a:lstStyle>
          <a:p>
            <a:pPr marL="114300" indent="0" algn="ctr">
              <a:lnSpc>
                <a:spcPct val="150000"/>
              </a:lnSpc>
              <a:buFont typeface="Open Sans"/>
              <a:buNone/>
              <a:defRPr/>
            </a:pPr>
            <a:r>
              <a:rPr lang="es-PE" sz="1100">
                <a:solidFill>
                  <a:schemeClr val="tx1"/>
                </a:solidFill>
              </a:rPr>
              <a:t>Todos los registros que terminan en </a:t>
            </a:r>
            <a:r>
              <a:rPr lang="es-PE" sz="1100" b="1">
                <a:solidFill>
                  <a:schemeClr val="tx1"/>
                </a:solidFill>
              </a:rPr>
              <a:t>111</a:t>
            </a:r>
          </a:p>
        </p:txBody>
      </p:sp>
      <p:cxnSp>
        <p:nvCxnSpPr>
          <p:cNvPr id="35" name="Conector curvado 53"/>
          <p:cNvCxnSpPr>
            <a:cxnSpLocks/>
            <a:stCxn id="34" idx="1"/>
          </p:cNvCxnSpPr>
          <p:nvPr/>
        </p:nvCxnSpPr>
        <p:spPr bwMode="auto">
          <a:xfrm rot="10800000" flipV="1">
            <a:off x="4980385" y="3823584"/>
            <a:ext cx="1458968" cy="836716"/>
          </a:xfrm>
          <a:prstGeom prst="curvedConnector3">
            <a:avLst>
              <a:gd name="adj1" fmla="val 50000"/>
            </a:avLst>
          </a:prstGeom>
          <a:ln w="12700">
            <a:solidFill>
              <a:schemeClr val="tx2">
                <a:lumMod val="50000"/>
              </a:schemeClr>
            </a:solidFill>
            <a:tailEnd type="triangle"/>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4" name="Tabla 3"/>
          <p:cNvGraphicFramePr>
            <a:graphicFrameLocks noGrp="1"/>
          </p:cNvGraphicFramePr>
          <p:nvPr/>
        </p:nvGraphicFramePr>
        <p:xfrm>
          <a:off x="1841225" y="872146"/>
          <a:ext cx="859426" cy="2923952"/>
        </p:xfrm>
        <a:graphic>
          <a:graphicData uri="http://schemas.openxmlformats.org/drawingml/2006/table">
            <a:tbl>
              <a:tblPr firstRow="1" bandRow="1">
                <a:tableStyleId>{4C46C308-9DEF-7DAB-D4FC-1C3A57708A5B}</a:tableStyleId>
              </a:tblPr>
              <a:tblGrid>
                <a:gridCol w="651146">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365494">
                <a:tc>
                  <a:txBody>
                    <a:bodyPr/>
                    <a:lstStyle/>
                    <a:p>
                      <a:pPr>
                        <a:defRPr/>
                      </a:pPr>
                      <a:r>
                        <a:rPr lang="es-PE">
                          <a:solidFill>
                            <a:schemeClr val="bg2">
                              <a:lumMod val="50000"/>
                            </a:schemeClr>
                          </a:solidFill>
                        </a:rPr>
                        <a:t>000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r h="365494">
                <a:tc>
                  <a:txBody>
                    <a:bodyPr/>
                    <a:lstStyle/>
                    <a:p>
                      <a:pPr>
                        <a:defRPr/>
                      </a:pPr>
                      <a:r>
                        <a:rPr lang="es-PE">
                          <a:solidFill>
                            <a:schemeClr val="bg2">
                              <a:lumMod val="50000"/>
                            </a:schemeClr>
                          </a:solidFill>
                        </a:rPr>
                        <a:t>001</a:t>
                      </a: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r h="365494">
                <a:tc>
                  <a:txBody>
                    <a:bodyPr/>
                    <a:lstStyle/>
                    <a:p>
                      <a:pPr>
                        <a:defRPr/>
                      </a:pPr>
                      <a:r>
                        <a:rPr lang="es-PE">
                          <a:solidFill>
                            <a:schemeClr val="bg2">
                              <a:lumMod val="50000"/>
                            </a:schemeClr>
                          </a:solidFill>
                        </a:rPr>
                        <a:t>010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2"/>
                  </a:ext>
                </a:extLst>
              </a:tr>
              <a:tr h="365494">
                <a:tc>
                  <a:txBody>
                    <a:bodyPr/>
                    <a:lstStyle/>
                    <a:p>
                      <a:pPr>
                        <a:defRPr/>
                      </a:pPr>
                      <a:r>
                        <a:rPr lang="es-PE">
                          <a:solidFill>
                            <a:schemeClr val="bg2">
                              <a:lumMod val="50000"/>
                            </a:schemeClr>
                          </a:solidFill>
                        </a:rPr>
                        <a:t>011</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3"/>
                  </a:ext>
                </a:extLst>
              </a:tr>
              <a:tr h="365494">
                <a:tc>
                  <a:txBody>
                    <a:bodyPr/>
                    <a:lstStyle/>
                    <a:p>
                      <a:pPr>
                        <a:defRPr/>
                      </a:pPr>
                      <a:r>
                        <a:rPr lang="es-PE">
                          <a:solidFill>
                            <a:schemeClr val="bg2">
                              <a:lumMod val="50000"/>
                            </a:schemeClr>
                          </a:solidFill>
                        </a:rPr>
                        <a:t>100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a:solidFill>
                          <a:schemeClr val="bg2">
                            <a:lumMod val="50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4"/>
                  </a:ext>
                </a:extLst>
              </a:tr>
              <a:tr h="365494">
                <a:tc>
                  <a:txBody>
                    <a:bodyPr/>
                    <a:lstStyle/>
                    <a:p>
                      <a:pPr>
                        <a:defRPr/>
                      </a:pPr>
                      <a:r>
                        <a:rPr lang="es-PE">
                          <a:solidFill>
                            <a:schemeClr val="bg2">
                              <a:lumMod val="50000"/>
                            </a:schemeClr>
                          </a:solidFill>
                        </a:rPr>
                        <a:t>101</a:t>
                      </a:r>
                      <a:endParaRPr lang="es-PE" b="1">
                        <a:solidFill>
                          <a:srgbClr val="FF0000"/>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5"/>
                  </a:ext>
                </a:extLst>
              </a:tr>
              <a:tr h="365494">
                <a:tc>
                  <a:txBody>
                    <a:bodyPr/>
                    <a:lstStyle/>
                    <a:p>
                      <a:pPr>
                        <a:defRPr/>
                      </a:pPr>
                      <a:r>
                        <a:rPr lang="es-PE">
                          <a:solidFill>
                            <a:schemeClr val="bg2">
                              <a:lumMod val="50000"/>
                            </a:schemeClr>
                          </a:solidFill>
                        </a:rPr>
                        <a:t>110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6"/>
                  </a:ext>
                </a:extLst>
              </a:tr>
              <a:tr h="365494">
                <a:tc>
                  <a:txBody>
                    <a:bodyPr/>
                    <a:lstStyle/>
                    <a:p>
                      <a:pPr>
                        <a:defRPr/>
                      </a:pPr>
                      <a:r>
                        <a:rPr lang="es-PE">
                          <a:solidFill>
                            <a:schemeClr val="bg2">
                              <a:lumMod val="50000"/>
                            </a:schemeClr>
                          </a:solidFill>
                        </a:rPr>
                        <a:t>111</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defRPr/>
                      </a:pPr>
                      <a:endParaRPr lang="es-PE" b="1">
                        <a:solidFill>
                          <a:schemeClr val="bg2">
                            <a:lumMod val="75000"/>
                          </a:schemeClr>
                        </a:solidFill>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7"/>
                  </a:ext>
                </a:extLst>
              </a:tr>
            </a:tbl>
          </a:graphicData>
        </a:graphic>
      </p:graphicFrame>
      <p:sp>
        <p:nvSpPr>
          <p:cNvPr id="5" name="Rectángulo 4"/>
          <p:cNvSpPr/>
          <p:nvPr/>
        </p:nvSpPr>
        <p:spPr bwMode="auto">
          <a:xfrm>
            <a:off x="1777261" y="374380"/>
            <a:ext cx="780983" cy="464871"/>
          </a:xfrm>
          <a:prstGeom prst="rect">
            <a:avLst/>
          </a:prstGeom>
        </p:spPr>
        <p:txBody>
          <a:bodyPr wrap="none">
            <a:spAutoFit/>
          </a:bodyPr>
          <a:lstStyle/>
          <a:p>
            <a:pPr marL="114300" indent="0">
              <a:lnSpc>
                <a:spcPct val="150000"/>
              </a:lnSpc>
              <a:buFont typeface="Open Sans"/>
              <a:buNone/>
              <a:defRPr/>
            </a:pPr>
            <a:r>
              <a:rPr lang="es-PE" dirty="0">
                <a:solidFill>
                  <a:srgbClr val="FF0000"/>
                </a:solidFill>
              </a:rPr>
              <a:t>D = 3</a:t>
            </a:r>
          </a:p>
        </p:txBody>
      </p:sp>
      <p:sp>
        <p:nvSpPr>
          <p:cNvPr id="6" name="Rectángulo 11"/>
          <p:cNvSpPr/>
          <p:nvPr/>
        </p:nvSpPr>
        <p:spPr bwMode="auto">
          <a:xfrm>
            <a:off x="-50563" y="1235569"/>
            <a:ext cx="1742243" cy="2126864"/>
          </a:xfrm>
          <a:prstGeom prst="rect">
            <a:avLst/>
          </a:prstGeom>
        </p:spPr>
        <p:txBody>
          <a:bodyPr wrap="square">
            <a:spAutoFit/>
          </a:bodyPr>
          <a:lstStyle/>
          <a:p>
            <a:pPr marL="114300" indent="0">
              <a:lnSpc>
                <a:spcPct val="150000"/>
              </a:lnSpc>
              <a:buFont typeface="Open Sans"/>
              <a:buNone/>
              <a:defRPr/>
            </a:pPr>
            <a:r>
              <a:rPr lang="es-PE" dirty="0"/>
              <a:t>Key = </a:t>
            </a:r>
            <a:r>
              <a:rPr lang="es-PE" b="1" dirty="0"/>
              <a:t>6</a:t>
            </a:r>
            <a:r>
              <a:rPr lang="es-PE" dirty="0"/>
              <a:t>, </a:t>
            </a:r>
            <a:r>
              <a:rPr lang="es-PE" b="1" dirty="0"/>
              <a:t>21</a:t>
            </a:r>
            <a:r>
              <a:rPr lang="es-PE" dirty="0"/>
              <a:t>,</a:t>
            </a:r>
            <a:r>
              <a:rPr lang="es-PE" b="1" dirty="0"/>
              <a:t>15</a:t>
            </a:r>
            <a:r>
              <a:rPr lang="es-PE" dirty="0"/>
              <a:t>, </a:t>
            </a:r>
            <a:r>
              <a:rPr lang="es-PE" b="1" dirty="0"/>
              <a:t>7</a:t>
            </a:r>
            <a:r>
              <a:rPr lang="es-PE" dirty="0"/>
              <a:t>, </a:t>
            </a:r>
            <a:r>
              <a:rPr lang="es-PE" b="1" dirty="0"/>
              <a:t>17</a:t>
            </a:r>
            <a:r>
              <a:rPr lang="es-PE" dirty="0"/>
              <a:t>, </a:t>
            </a:r>
            <a:r>
              <a:rPr lang="es-PE" b="1" dirty="0"/>
              <a:t>9,</a:t>
            </a:r>
            <a:r>
              <a:rPr lang="es-PE" dirty="0"/>
              <a:t> </a:t>
            </a:r>
            <a:r>
              <a:rPr lang="es-PE" b="1" dirty="0"/>
              <a:t>25,10 </a:t>
            </a:r>
          </a:p>
          <a:p>
            <a:pPr marL="114300" indent="0">
              <a:lnSpc>
                <a:spcPct val="150000"/>
              </a:lnSpc>
              <a:buFont typeface="Open Sans"/>
              <a:buNone/>
              <a:defRPr/>
            </a:pPr>
            <a:endParaRPr lang="es-PE" dirty="0"/>
          </a:p>
          <a:p>
            <a:pPr marL="114300" indent="0">
              <a:lnSpc>
                <a:spcPct val="150000"/>
              </a:lnSpc>
              <a:buFont typeface="Open Sans"/>
              <a:buNone/>
              <a:defRPr/>
            </a:pPr>
            <a:r>
              <a:rPr lang="es-PE" b="1" dirty="0" err="1"/>
              <a:t>Bin</a:t>
            </a:r>
            <a:r>
              <a:rPr lang="es-PE" b="1" dirty="0"/>
              <a:t>(Key % 2^D)</a:t>
            </a:r>
          </a:p>
          <a:p>
            <a:pPr marL="114300" indent="0">
              <a:lnSpc>
                <a:spcPct val="150000"/>
              </a:lnSpc>
              <a:buFont typeface="Open Sans"/>
              <a:buNone/>
              <a:defRPr/>
            </a:pPr>
            <a:endParaRPr lang="es-PE" dirty="0"/>
          </a:p>
        </p:txBody>
      </p:sp>
      <p:sp>
        <p:nvSpPr>
          <p:cNvPr id="7" name="CuadroTexto 1"/>
          <p:cNvSpPr txBox="1"/>
          <p:nvPr/>
        </p:nvSpPr>
        <p:spPr bwMode="auto">
          <a:xfrm>
            <a:off x="3284105" y="179846"/>
            <a:ext cx="1794594" cy="584775"/>
          </a:xfrm>
          <a:prstGeom prst="rect">
            <a:avLst/>
          </a:prstGeom>
          <a:noFill/>
        </p:spPr>
        <p:txBody>
          <a:bodyPr wrap="none" rtlCol="0">
            <a:spAutoFit/>
          </a:bodyPr>
          <a:lstStyle/>
          <a:p>
            <a:pPr>
              <a:defRPr/>
            </a:pPr>
            <a:r>
              <a:rPr lang="es-ES" sz="1600"/>
              <a:t>Factor de bloque: 2</a:t>
            </a:r>
          </a:p>
          <a:p>
            <a:pPr>
              <a:defRPr/>
            </a:pPr>
            <a:endParaRPr lang="es-ES" sz="1600"/>
          </a:p>
        </p:txBody>
      </p:sp>
      <p:sp>
        <p:nvSpPr>
          <p:cNvPr id="30" name="Rectangle 24">
            <a:extLst>
              <a:ext uri="{FF2B5EF4-FFF2-40B4-BE49-F238E27FC236}">
                <a16:creationId xmlns:a16="http://schemas.microsoft.com/office/drawing/2014/main" id="{1F64F6E8-E9E5-4B5A-B14F-8CB0BE464AE8}"/>
              </a:ext>
            </a:extLst>
          </p:cNvPr>
          <p:cNvSpPr>
            <a:spLocks noChangeArrowheads="1"/>
          </p:cNvSpPr>
          <p:nvPr/>
        </p:nvSpPr>
        <p:spPr bwMode="auto">
          <a:xfrm>
            <a:off x="1259632" y="3907931"/>
            <a:ext cx="2103158" cy="274434"/>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200" b="1" dirty="0">
                <a:latin typeface="Courier New"/>
              </a:rPr>
              <a:t>Hash Index</a:t>
            </a:r>
          </a:p>
        </p:txBody>
      </p:sp>
      <p:graphicFrame>
        <p:nvGraphicFramePr>
          <p:cNvPr id="3" name="Tabla 30">
            <a:extLst>
              <a:ext uri="{FF2B5EF4-FFF2-40B4-BE49-F238E27FC236}">
                <a16:creationId xmlns:a16="http://schemas.microsoft.com/office/drawing/2014/main" id="{42628EC2-C3AB-49ED-8A91-EDE61014497E}"/>
              </a:ext>
            </a:extLst>
          </p:cNvPr>
          <p:cNvGraphicFramePr>
            <a:graphicFrameLocks noGrp="1"/>
          </p:cNvGraphicFramePr>
          <p:nvPr>
            <p:extLst>
              <p:ext uri="{D42A27DB-BD31-4B8C-83A1-F6EECF244321}">
                <p14:modId xmlns:p14="http://schemas.microsoft.com/office/powerpoint/2010/main" val="230265449"/>
              </p:ext>
            </p:extLst>
          </p:nvPr>
        </p:nvGraphicFramePr>
        <p:xfrm>
          <a:off x="3516069" y="1131590"/>
          <a:ext cx="2568099" cy="432743"/>
        </p:xfrm>
        <a:graphic>
          <a:graphicData uri="http://schemas.openxmlformats.org/drawingml/2006/table">
            <a:tbl>
              <a:tblPr firstRow="1" bandRow="1">
                <a:tableStyleId>{4C46C308-9DEF-7DAB-D4FC-1C3A57708A5B}</a:tableStyleId>
              </a:tblPr>
              <a:tblGrid>
                <a:gridCol w="479867">
                  <a:extLst>
                    <a:ext uri="{9D8B030D-6E8A-4147-A177-3AD203B41FA5}">
                      <a16:colId xmlns:a16="http://schemas.microsoft.com/office/drawing/2014/main" val="2102372562"/>
                    </a:ext>
                  </a:extLst>
                </a:gridCol>
                <a:gridCol w="1512168">
                  <a:extLst>
                    <a:ext uri="{9D8B030D-6E8A-4147-A177-3AD203B41FA5}">
                      <a16:colId xmlns:a16="http://schemas.microsoft.com/office/drawing/2014/main" val="934608501"/>
                    </a:ext>
                  </a:extLst>
                </a:gridCol>
                <a:gridCol w="576064">
                  <a:extLst>
                    <a:ext uri="{9D8B030D-6E8A-4147-A177-3AD203B41FA5}">
                      <a16:colId xmlns:a16="http://schemas.microsoft.com/office/drawing/2014/main" val="2768119311"/>
                    </a:ext>
                  </a:extLst>
                </a:gridCol>
              </a:tblGrid>
              <a:tr h="432743">
                <a:tc>
                  <a:txBody>
                    <a:bodyPr/>
                    <a:lstStyle/>
                    <a:p>
                      <a:pPr algn="r"/>
                      <a:r>
                        <a:rPr lang="es-ES" sz="1600" dirty="0"/>
                        <a:t>0</a:t>
                      </a:r>
                      <a:endParaRPr lang="es-P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P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d=1</a:t>
                      </a:r>
                      <a:endParaRPr lang="es-P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170193"/>
                  </a:ext>
                </a:extLst>
              </a:tr>
            </a:tbl>
          </a:graphicData>
        </a:graphic>
      </p:graphicFrame>
      <p:graphicFrame>
        <p:nvGraphicFramePr>
          <p:cNvPr id="31" name="Tabla 30">
            <a:extLst>
              <a:ext uri="{FF2B5EF4-FFF2-40B4-BE49-F238E27FC236}">
                <a16:creationId xmlns:a16="http://schemas.microsoft.com/office/drawing/2014/main" id="{E9A7BEDA-60A9-4DAE-9B9E-469B71A7EC9F}"/>
              </a:ext>
            </a:extLst>
          </p:cNvPr>
          <p:cNvGraphicFramePr>
            <a:graphicFrameLocks noGrp="1"/>
          </p:cNvGraphicFramePr>
          <p:nvPr>
            <p:extLst>
              <p:ext uri="{D42A27DB-BD31-4B8C-83A1-F6EECF244321}">
                <p14:modId xmlns:p14="http://schemas.microsoft.com/office/powerpoint/2010/main" val="2680137710"/>
              </p:ext>
            </p:extLst>
          </p:nvPr>
        </p:nvGraphicFramePr>
        <p:xfrm>
          <a:off x="3522763" y="1714930"/>
          <a:ext cx="2568099" cy="432743"/>
        </p:xfrm>
        <a:graphic>
          <a:graphicData uri="http://schemas.openxmlformats.org/drawingml/2006/table">
            <a:tbl>
              <a:tblPr firstRow="1" bandRow="1">
                <a:tableStyleId>{4C46C308-9DEF-7DAB-D4FC-1C3A57708A5B}</a:tableStyleId>
              </a:tblPr>
              <a:tblGrid>
                <a:gridCol w="473173">
                  <a:extLst>
                    <a:ext uri="{9D8B030D-6E8A-4147-A177-3AD203B41FA5}">
                      <a16:colId xmlns:a16="http://schemas.microsoft.com/office/drawing/2014/main" val="1834430943"/>
                    </a:ext>
                  </a:extLst>
                </a:gridCol>
                <a:gridCol w="1512168">
                  <a:extLst>
                    <a:ext uri="{9D8B030D-6E8A-4147-A177-3AD203B41FA5}">
                      <a16:colId xmlns:a16="http://schemas.microsoft.com/office/drawing/2014/main" val="3930301484"/>
                    </a:ext>
                  </a:extLst>
                </a:gridCol>
                <a:gridCol w="582758">
                  <a:extLst>
                    <a:ext uri="{9D8B030D-6E8A-4147-A177-3AD203B41FA5}">
                      <a16:colId xmlns:a16="http://schemas.microsoft.com/office/drawing/2014/main" val="2383764622"/>
                    </a:ext>
                  </a:extLst>
                </a:gridCol>
              </a:tblGrid>
              <a:tr h="432743">
                <a:tc>
                  <a:txBody>
                    <a:bodyPr/>
                    <a:lstStyle/>
                    <a:p>
                      <a:pPr algn="r"/>
                      <a:r>
                        <a:rPr lang="es-ES" sz="1600" dirty="0"/>
                        <a:t>1</a:t>
                      </a:r>
                      <a:endParaRPr lang="es-P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P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s-ES" sz="1600" dirty="0"/>
                        <a:t>d=1</a:t>
                      </a:r>
                      <a:endParaRPr lang="es-P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4061089"/>
                  </a:ext>
                </a:extLst>
              </a:tr>
            </a:tbl>
          </a:graphicData>
        </a:graphic>
      </p:graphicFrame>
      <p:cxnSp>
        <p:nvCxnSpPr>
          <p:cNvPr id="33" name="Conector recto de flecha 32">
            <a:extLst>
              <a:ext uri="{FF2B5EF4-FFF2-40B4-BE49-F238E27FC236}">
                <a16:creationId xmlns:a16="http://schemas.microsoft.com/office/drawing/2014/main" id="{E7643109-15B0-4E75-8070-BB7AB199E31A}"/>
              </a:ext>
            </a:extLst>
          </p:cNvPr>
          <p:cNvCxnSpPr>
            <a:cxnSpLocks/>
            <a:endCxn id="3" idx="1"/>
          </p:cNvCxnSpPr>
          <p:nvPr/>
        </p:nvCxnSpPr>
        <p:spPr>
          <a:xfrm>
            <a:off x="2627784" y="1131590"/>
            <a:ext cx="888285" cy="2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9C82DBF0-F173-4927-8561-5093271E3301}"/>
              </a:ext>
            </a:extLst>
          </p:cNvPr>
          <p:cNvCxnSpPr>
            <a:cxnSpLocks/>
            <a:endCxn id="31" idx="1"/>
          </p:cNvCxnSpPr>
          <p:nvPr/>
        </p:nvCxnSpPr>
        <p:spPr bwMode="auto">
          <a:xfrm>
            <a:off x="2627784" y="1419622"/>
            <a:ext cx="894979" cy="5116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FA0A5C60-39AB-470F-8037-EEA238EA6378}"/>
              </a:ext>
            </a:extLst>
          </p:cNvPr>
          <p:cNvCxnSpPr>
            <a:cxnSpLocks/>
            <a:endCxn id="3" idx="1"/>
          </p:cNvCxnSpPr>
          <p:nvPr/>
        </p:nvCxnSpPr>
        <p:spPr bwMode="auto">
          <a:xfrm flipV="1">
            <a:off x="2700651" y="1347961"/>
            <a:ext cx="815418" cy="431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AE22E530-EFF3-4F8F-83AD-8BAAFB981EBE}"/>
              </a:ext>
            </a:extLst>
          </p:cNvPr>
          <p:cNvCxnSpPr>
            <a:cxnSpLocks/>
            <a:endCxn id="31" idx="1"/>
          </p:cNvCxnSpPr>
          <p:nvPr/>
        </p:nvCxnSpPr>
        <p:spPr bwMode="auto">
          <a:xfrm flipV="1">
            <a:off x="2700651" y="1931301"/>
            <a:ext cx="822112" cy="2163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1D4032F3-AB15-4D73-AE9A-E4D919EF20A5}"/>
              </a:ext>
            </a:extLst>
          </p:cNvPr>
          <p:cNvCxnSpPr>
            <a:cxnSpLocks/>
            <a:endCxn id="3" idx="1"/>
          </p:cNvCxnSpPr>
          <p:nvPr/>
        </p:nvCxnSpPr>
        <p:spPr bwMode="auto">
          <a:xfrm flipV="1">
            <a:off x="2700651" y="1347961"/>
            <a:ext cx="815418" cy="1223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6D0AE95C-2C6A-4920-A1DD-3E3A4D2B6B59}"/>
              </a:ext>
            </a:extLst>
          </p:cNvPr>
          <p:cNvCxnSpPr>
            <a:cxnSpLocks/>
            <a:endCxn id="31" idx="1"/>
          </p:cNvCxnSpPr>
          <p:nvPr/>
        </p:nvCxnSpPr>
        <p:spPr bwMode="auto">
          <a:xfrm flipV="1">
            <a:off x="2700651" y="1931301"/>
            <a:ext cx="822112" cy="9284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9012C40-6D46-46DD-9845-A4632C8DE9B2}"/>
              </a:ext>
            </a:extLst>
          </p:cNvPr>
          <p:cNvCxnSpPr>
            <a:cxnSpLocks/>
            <a:endCxn id="3" idx="1"/>
          </p:cNvCxnSpPr>
          <p:nvPr/>
        </p:nvCxnSpPr>
        <p:spPr bwMode="auto">
          <a:xfrm flipV="1">
            <a:off x="2700651" y="1347961"/>
            <a:ext cx="815418" cy="186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8716D86D-745B-4C14-B279-D199F1B28252}"/>
              </a:ext>
            </a:extLst>
          </p:cNvPr>
          <p:cNvCxnSpPr>
            <a:cxnSpLocks/>
            <a:endCxn id="31" idx="1"/>
          </p:cNvCxnSpPr>
          <p:nvPr/>
        </p:nvCxnSpPr>
        <p:spPr bwMode="auto">
          <a:xfrm flipV="1">
            <a:off x="2700651" y="1931301"/>
            <a:ext cx="822112" cy="16478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413852"/>
            <a:ext cx="8520600" cy="707400"/>
          </a:xfrm>
        </p:spPr>
        <p:txBody>
          <a:bodyPr/>
          <a:lstStyle/>
          <a:p>
            <a:pPr>
              <a:defRPr/>
            </a:pPr>
            <a:r>
              <a:rPr lang="es-PE"/>
              <a:t>Extendible Hashing</a:t>
            </a:r>
          </a:p>
        </p:txBody>
      </p:sp>
      <p:sp>
        <p:nvSpPr>
          <p:cNvPr id="5" name="Marcador de texto 2"/>
          <p:cNvSpPr>
            <a:spLocks noGrp="1"/>
          </p:cNvSpPr>
          <p:nvPr>
            <p:ph type="body" idx="1"/>
          </p:nvPr>
        </p:nvSpPr>
        <p:spPr bwMode="auto">
          <a:xfrm>
            <a:off x="311700" y="1266325"/>
            <a:ext cx="7777736" cy="3319024"/>
          </a:xfrm>
        </p:spPr>
        <p:txBody>
          <a:bodyPr/>
          <a:lstStyle/>
          <a:p>
            <a:pPr>
              <a:lnSpc>
                <a:spcPct val="100000"/>
              </a:lnSpc>
              <a:defRPr/>
            </a:pPr>
            <a:r>
              <a:rPr lang="es-PE" b="1" u="sng"/>
              <a:t>Búsqueda:</a:t>
            </a:r>
          </a:p>
          <a:p>
            <a:pPr lvl="1">
              <a:lnSpc>
                <a:spcPct val="100000"/>
              </a:lnSpc>
              <a:defRPr/>
            </a:pPr>
            <a:r>
              <a:rPr lang="es-PE"/>
              <a:t>Sea </a:t>
            </a:r>
            <a:r>
              <a:rPr lang="es-PE" b="1"/>
              <a:t>D</a:t>
            </a:r>
            <a:r>
              <a:rPr lang="es-PE" b="1" i="1"/>
              <a:t> </a:t>
            </a:r>
            <a:r>
              <a:rPr lang="es-PE"/>
              <a:t>la profundidad  global del índice. </a:t>
            </a:r>
          </a:p>
          <a:p>
            <a:pPr lvl="1">
              <a:lnSpc>
                <a:spcPct val="100000"/>
              </a:lnSpc>
              <a:defRPr/>
            </a:pPr>
            <a:r>
              <a:rPr lang="es-PE"/>
              <a:t>Aplicar la función hash sobre la clave de búsqueda y obtener la secuencia </a:t>
            </a:r>
            <a:r>
              <a:rPr lang="es-MX" b="1" i="1"/>
              <a:t>D-bit</a:t>
            </a:r>
            <a:r>
              <a:rPr lang="es-PE"/>
              <a:t> .</a:t>
            </a:r>
          </a:p>
          <a:p>
            <a:pPr lvl="1">
              <a:lnSpc>
                <a:spcPct val="100000"/>
              </a:lnSpc>
              <a:defRPr/>
            </a:pPr>
            <a:r>
              <a:rPr lang="es-MX"/>
              <a:t>Haga coincidir la secuencia de </a:t>
            </a:r>
            <a:r>
              <a:rPr lang="es-MX" b="1" i="1"/>
              <a:t>D-bit</a:t>
            </a:r>
            <a:r>
              <a:rPr lang="es-MX"/>
              <a:t> con una entrada del directorio y dirigirse al bucket correspondiente para encontrar el registro.</a:t>
            </a:r>
          </a:p>
          <a:p>
            <a:pPr lvl="2">
              <a:lnSpc>
                <a:spcPct val="100000"/>
              </a:lnSpc>
              <a:defRPr/>
            </a:pPr>
            <a:r>
              <a:rPr lang="es-MX"/>
              <a:t>El índice también provee información de la profundidad local de los buckets.</a:t>
            </a:r>
          </a:p>
          <a:p>
            <a:pPr lvl="1">
              <a:lnSpc>
                <a:spcPct val="100000"/>
              </a:lnSpc>
              <a:defRPr/>
            </a:pPr>
            <a:endParaRPr lang="es-P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403461"/>
            <a:ext cx="8520600" cy="707400"/>
          </a:xfrm>
        </p:spPr>
        <p:txBody>
          <a:bodyPr/>
          <a:lstStyle/>
          <a:p>
            <a:pPr>
              <a:defRPr/>
            </a:pPr>
            <a:r>
              <a:rPr lang="es-PE"/>
              <a:t>Extendible Hashing</a:t>
            </a:r>
          </a:p>
        </p:txBody>
      </p:sp>
      <p:sp>
        <p:nvSpPr>
          <p:cNvPr id="5" name="Marcador de texto 2"/>
          <p:cNvSpPr>
            <a:spLocks noGrp="1"/>
          </p:cNvSpPr>
          <p:nvPr>
            <p:ph type="body" idx="1"/>
          </p:nvPr>
        </p:nvSpPr>
        <p:spPr bwMode="auto">
          <a:xfrm>
            <a:off x="311700" y="1193587"/>
            <a:ext cx="7677620" cy="3546451"/>
          </a:xfrm>
        </p:spPr>
        <p:txBody>
          <a:bodyPr>
            <a:normAutofit fontScale="77500" lnSpcReduction="20000"/>
          </a:bodyPr>
          <a:lstStyle/>
          <a:p>
            <a:pPr>
              <a:lnSpc>
                <a:spcPct val="100000"/>
              </a:lnSpc>
              <a:defRPr/>
            </a:pPr>
            <a:r>
              <a:rPr lang="es-PE" b="1" u="sng"/>
              <a:t>Inserción:</a:t>
            </a:r>
          </a:p>
          <a:p>
            <a:pPr lvl="1">
              <a:lnSpc>
                <a:spcPct val="100000"/>
              </a:lnSpc>
              <a:defRPr/>
            </a:pPr>
            <a:r>
              <a:rPr lang="es-PE"/>
              <a:t>Para insertar un registro se debe usar la secuencia </a:t>
            </a:r>
            <a:r>
              <a:rPr lang="es-PE" b="1" i="1"/>
              <a:t>D-bit</a:t>
            </a:r>
            <a:r>
              <a:rPr lang="es-PE"/>
              <a:t>  para localizar el bucket respectiva. </a:t>
            </a:r>
          </a:p>
          <a:p>
            <a:pPr lvl="1">
              <a:lnSpc>
                <a:spcPct val="100000"/>
              </a:lnSpc>
              <a:defRPr/>
            </a:pPr>
            <a:r>
              <a:rPr lang="es-PE"/>
              <a:t>Si no encontró bucket, </a:t>
            </a:r>
            <a:r>
              <a:rPr lang="es-PE" b="1"/>
              <a:t>proceder a buscar uno con la profundidad local mínima. </a:t>
            </a:r>
            <a:r>
              <a:rPr lang="es-PE"/>
              <a:t>Si no lo encontró, proceder a crear el bucket. </a:t>
            </a:r>
          </a:p>
          <a:p>
            <a:pPr lvl="1">
              <a:lnSpc>
                <a:spcPct val="100000"/>
              </a:lnSpc>
              <a:defRPr/>
            </a:pPr>
            <a:r>
              <a:rPr lang="es-PE"/>
              <a:t>Si encontró un bucket y no esta lleno, proceder a insertar.</a:t>
            </a:r>
          </a:p>
          <a:p>
            <a:pPr lvl="1">
              <a:lnSpc>
                <a:spcPct val="100000"/>
              </a:lnSpc>
              <a:defRPr/>
            </a:pPr>
            <a:r>
              <a:rPr lang="es-PE"/>
              <a:t>Si el bucket esta lleno, dividir el bucket y reinsertar todos los registros.</a:t>
            </a:r>
          </a:p>
          <a:p>
            <a:pPr lvl="2">
              <a:lnSpc>
                <a:spcPct val="100000"/>
              </a:lnSpc>
              <a:defRPr/>
            </a:pPr>
            <a:r>
              <a:rPr lang="es-PE"/>
              <a:t>Se crean nuevos buckets con una nueva profundidad local. </a:t>
            </a:r>
          </a:p>
          <a:p>
            <a:pPr lvl="2">
              <a:lnSpc>
                <a:spcPct val="100000"/>
              </a:lnSpc>
              <a:defRPr/>
            </a:pPr>
            <a:r>
              <a:rPr lang="es-PE"/>
              <a:t>El directorio es modificado.</a:t>
            </a:r>
          </a:p>
          <a:p>
            <a:pPr lvl="1">
              <a:lnSpc>
                <a:spcPct val="100000"/>
              </a:lnSpc>
              <a:defRPr/>
            </a:pPr>
            <a:r>
              <a:rPr lang="es-PE"/>
              <a:t>Si ya no se puede incrementar la profundidad, se produce desbordamiento de buckets.</a:t>
            </a:r>
          </a:p>
          <a:p>
            <a:pPr lvl="1">
              <a:lnSpc>
                <a:spcPct val="100000"/>
              </a:lnSpc>
              <a:defRPr/>
            </a:pPr>
            <a:endParaRPr lang="es-PE" b="1" u="sn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4"/>
          <p:cNvSpPr>
            <a:spLocks noGrp="1"/>
          </p:cNvSpPr>
          <p:nvPr>
            <p:ph type="title"/>
          </p:nvPr>
        </p:nvSpPr>
        <p:spPr bwMode="auto">
          <a:xfrm>
            <a:off x="311700" y="345872"/>
            <a:ext cx="8520600" cy="707400"/>
          </a:xfrm>
        </p:spPr>
        <p:txBody>
          <a:bodyPr/>
          <a:lstStyle/>
          <a:p>
            <a:pPr>
              <a:defRPr/>
            </a:pPr>
            <a:r>
              <a:rPr lang="es-PE"/>
              <a:t>¿Qué es un índice?</a:t>
            </a:r>
          </a:p>
        </p:txBody>
      </p:sp>
      <p:sp>
        <p:nvSpPr>
          <p:cNvPr id="5" name="Marcador de texto 5"/>
          <p:cNvSpPr>
            <a:spLocks noGrp="1"/>
          </p:cNvSpPr>
          <p:nvPr>
            <p:ph type="body" idx="1"/>
          </p:nvPr>
        </p:nvSpPr>
        <p:spPr bwMode="auto">
          <a:xfrm>
            <a:off x="311700" y="1178188"/>
            <a:ext cx="8520600" cy="3614147"/>
          </a:xfrm>
        </p:spPr>
        <p:txBody>
          <a:bodyPr>
            <a:normAutofit fontScale="92500" lnSpcReduction="10000"/>
          </a:bodyPr>
          <a:lstStyle/>
          <a:p>
            <a:pPr>
              <a:defRPr/>
            </a:pPr>
            <a:r>
              <a:rPr lang="es-PE"/>
              <a:t>T</a:t>
            </a:r>
            <a:r>
              <a:rPr lang="en-US"/>
              <a:t>hey are auxiliary structures designed to speed up the search</a:t>
            </a:r>
            <a:br>
              <a:rPr lang="en-US"/>
            </a:br>
            <a:r>
              <a:rPr lang="en-US"/>
              <a:t>for records satisfying a given boolean predicate </a:t>
            </a:r>
          </a:p>
          <a:p>
            <a:pPr lvl="1">
              <a:defRPr/>
            </a:pPr>
            <a:r>
              <a:rPr lang="en-US"/>
              <a:t>Data are stored within heap or sequential files</a:t>
            </a:r>
          </a:p>
          <a:p>
            <a:pPr lvl="1">
              <a:defRPr/>
            </a:pPr>
            <a:r>
              <a:rPr lang="en-US"/>
              <a:t>Every index speeds up the search for a different predicate</a:t>
            </a:r>
            <a:br>
              <a:rPr lang="en-US"/>
            </a:br>
            <a:r>
              <a:rPr lang="en-US"/>
              <a:t>(search key)</a:t>
            </a:r>
          </a:p>
          <a:p>
            <a:pPr lvl="1">
              <a:defRPr/>
            </a:pPr>
            <a:r>
              <a:rPr lang="en-US"/>
              <a:t>They are (in practice) a collection of pairs &lt;key, Address&gt; (entry)</a:t>
            </a:r>
          </a:p>
          <a:p>
            <a:pPr lvl="1">
              <a:defRPr/>
            </a:pPr>
            <a:r>
              <a:rPr lang="en-US"/>
              <a:t>The goal of the index is to speed up the retrieval of those</a:t>
            </a:r>
            <a:br>
              <a:rPr lang="en-US"/>
            </a:br>
            <a:r>
              <a:rPr lang="en-US"/>
              <a:t>entries having a key value that satisfies the predicate</a:t>
            </a:r>
          </a:p>
          <a:p>
            <a:pPr lvl="1">
              <a:defRPr/>
            </a:pPr>
            <a:r>
              <a:rPr lang="en-US"/>
              <a:t>Pro: entries are (much) smaller than records.</a:t>
            </a:r>
            <a:br>
              <a:rPr lang="en-US"/>
            </a:br>
            <a:br>
              <a:rPr lang="en-US"/>
            </a:br>
            <a:endParaRPr lang="es-P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372288"/>
            <a:ext cx="8520600" cy="707400"/>
          </a:xfrm>
        </p:spPr>
        <p:txBody>
          <a:bodyPr/>
          <a:lstStyle/>
          <a:p>
            <a:pPr>
              <a:defRPr/>
            </a:pPr>
            <a:r>
              <a:rPr lang="es-PE"/>
              <a:t>Extendible Hashing</a:t>
            </a:r>
          </a:p>
        </p:txBody>
      </p:sp>
      <p:sp>
        <p:nvSpPr>
          <p:cNvPr id="5" name="Marcador de texto 2"/>
          <p:cNvSpPr>
            <a:spLocks noGrp="1"/>
          </p:cNvSpPr>
          <p:nvPr>
            <p:ph type="body" idx="1"/>
          </p:nvPr>
        </p:nvSpPr>
        <p:spPr bwMode="auto">
          <a:xfrm>
            <a:off x="311700" y="1266324"/>
            <a:ext cx="7697643" cy="3504887"/>
          </a:xfrm>
        </p:spPr>
        <p:txBody>
          <a:bodyPr/>
          <a:lstStyle/>
          <a:p>
            <a:pPr>
              <a:lnSpc>
                <a:spcPct val="100000"/>
              </a:lnSpc>
              <a:defRPr/>
            </a:pPr>
            <a:r>
              <a:rPr lang="es-PE" b="1" u="sng"/>
              <a:t>Eliminación:</a:t>
            </a:r>
          </a:p>
          <a:p>
            <a:pPr lvl="1">
              <a:lnSpc>
                <a:spcPct val="100000"/>
              </a:lnSpc>
              <a:defRPr/>
            </a:pPr>
            <a:r>
              <a:rPr lang="es-PE"/>
              <a:t>Localizar el buffer respectivo y remover el registro.</a:t>
            </a:r>
          </a:p>
          <a:p>
            <a:pPr lvl="1">
              <a:lnSpc>
                <a:spcPct val="100000"/>
              </a:lnSpc>
              <a:defRPr/>
            </a:pPr>
            <a:r>
              <a:rPr lang="es-PE"/>
              <a:t>Si el bucket queda vacío, puede ser liberado.</a:t>
            </a:r>
          </a:p>
          <a:p>
            <a:pPr lvl="2">
              <a:lnSpc>
                <a:spcPct val="100000"/>
              </a:lnSpc>
              <a:defRPr/>
            </a:pPr>
            <a:r>
              <a:rPr lang="es-PE"/>
              <a:t>Implica actualizar el índice.</a:t>
            </a:r>
          </a:p>
          <a:p>
            <a:pPr lvl="1">
              <a:lnSpc>
                <a:spcPct val="100000"/>
              </a:lnSpc>
              <a:defRPr/>
            </a:pPr>
            <a:r>
              <a:rPr lang="es-PE"/>
              <a:t>Si dos buckets tienen poco elementos y tienen el mismo prefijo en la profundidad local anterior (d-1), proceder a mezclar.</a:t>
            </a:r>
          </a:p>
          <a:p>
            <a:pPr lvl="2">
              <a:lnSpc>
                <a:spcPct val="100000"/>
              </a:lnSpc>
              <a:defRPr/>
            </a:pPr>
            <a:r>
              <a:rPr lang="es-PE"/>
              <a:t>Implica actualizar el índice.</a:t>
            </a:r>
          </a:p>
          <a:p>
            <a:pPr marL="596900" lvl="1" indent="0">
              <a:lnSpc>
                <a:spcPct val="100000"/>
              </a:lnSpc>
              <a:buNone/>
              <a:defRPr/>
            </a:pPr>
            <a:endParaRPr lang="es-PE"/>
          </a:p>
          <a:p>
            <a:pPr lvl="1">
              <a:lnSpc>
                <a:spcPct val="100000"/>
              </a:lnSpc>
              <a:defRPr/>
            </a:pPr>
            <a:endParaRPr lang="es-PE"/>
          </a:p>
          <a:p>
            <a:pPr lvl="1">
              <a:lnSpc>
                <a:spcPct val="100000"/>
              </a:lnSpc>
              <a:defRPr/>
            </a:pPr>
            <a:endParaRPr lang="es-PE" b="1" u="sng"/>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PE"/>
              <a:t>Extendible Hashing</a:t>
            </a:r>
          </a:p>
        </p:txBody>
      </p:sp>
      <p:sp>
        <p:nvSpPr>
          <p:cNvPr id="5" name="Marcador de texto 2"/>
          <p:cNvSpPr>
            <a:spLocks noGrp="1"/>
          </p:cNvSpPr>
          <p:nvPr>
            <p:ph type="body" idx="1"/>
          </p:nvPr>
        </p:nvSpPr>
        <p:spPr bwMode="auto">
          <a:xfrm>
            <a:off x="311700" y="1266325"/>
            <a:ext cx="7771062" cy="3505909"/>
          </a:xfrm>
        </p:spPr>
        <p:txBody>
          <a:bodyPr/>
          <a:lstStyle/>
          <a:p>
            <a:pPr>
              <a:lnSpc>
                <a:spcPct val="100000"/>
              </a:lnSpc>
              <a:spcBef>
                <a:spcPts val="600"/>
              </a:spcBef>
              <a:spcAft>
                <a:spcPts val="600"/>
              </a:spcAft>
              <a:defRPr/>
            </a:pPr>
            <a:r>
              <a:rPr lang="es-PE" b="1"/>
              <a:t>Ventajas:</a:t>
            </a:r>
          </a:p>
          <a:p>
            <a:pPr lvl="1">
              <a:lnSpc>
                <a:spcPct val="100000"/>
              </a:lnSpc>
              <a:spcBef>
                <a:spcPts val="600"/>
              </a:spcBef>
              <a:spcAft>
                <a:spcPts val="600"/>
              </a:spcAft>
              <a:defRPr/>
            </a:pPr>
            <a:r>
              <a:rPr lang="es-PE"/>
              <a:t>La eficiencia no se degrada con el crecimiento del archivo de datos.</a:t>
            </a:r>
          </a:p>
          <a:p>
            <a:pPr lvl="1">
              <a:lnSpc>
                <a:spcPct val="100000"/>
              </a:lnSpc>
              <a:spcBef>
                <a:spcPts val="600"/>
              </a:spcBef>
              <a:spcAft>
                <a:spcPts val="600"/>
              </a:spcAft>
              <a:defRPr/>
            </a:pPr>
            <a:r>
              <a:rPr lang="es-PE"/>
              <a:t>Minimiza el espacio de overflow. </a:t>
            </a:r>
          </a:p>
          <a:p>
            <a:pPr>
              <a:spcBef>
                <a:spcPts val="600"/>
              </a:spcBef>
              <a:spcAft>
                <a:spcPts val="600"/>
              </a:spcAft>
              <a:defRPr/>
            </a:pPr>
            <a:r>
              <a:rPr lang="es-PE" b="1"/>
              <a:t>Deficiencias: </a:t>
            </a:r>
          </a:p>
          <a:p>
            <a:pPr lvl="1">
              <a:spcBef>
                <a:spcPts val="600"/>
              </a:spcBef>
              <a:spcAft>
                <a:spcPts val="600"/>
              </a:spcAft>
              <a:defRPr/>
            </a:pPr>
            <a:r>
              <a:rPr lang="es-PE"/>
              <a:t>El índice podría llegar a ser muy grande (mucho espacio en memoria).</a:t>
            </a:r>
          </a:p>
          <a:p>
            <a:pPr lvl="1">
              <a:spcBef>
                <a:spcPts val="600"/>
              </a:spcBef>
              <a:spcAft>
                <a:spcPts val="600"/>
              </a:spcAft>
              <a:defRPr/>
            </a:pPr>
            <a:r>
              <a:rPr lang="es-PE"/>
              <a:t>Cambiar el tamaño del índice (tabla de direcciones) es una operación cara. </a:t>
            </a:r>
          </a:p>
          <a:p>
            <a:pPr lvl="1">
              <a:spcBef>
                <a:spcPts val="600"/>
              </a:spcBef>
              <a:spcAft>
                <a:spcPts val="600"/>
              </a:spcAft>
              <a:defRPr/>
            </a:pPr>
            <a:r>
              <a:rPr lang="es-PE" b="1"/>
              <a:t>No soporta búsqueda por rango.</a:t>
            </a:r>
          </a:p>
          <a:p>
            <a:pPr lvl="1">
              <a:defRPr/>
            </a:pPr>
            <a:endParaRPr lang="es-P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52337" y="2218050"/>
            <a:ext cx="7206873" cy="964988"/>
          </a:xfrm>
        </p:spPr>
        <p:txBody>
          <a:bodyPr>
            <a:normAutofit/>
          </a:bodyPr>
          <a:lstStyle/>
          <a:p>
            <a:pPr algn="ctr">
              <a:defRPr/>
            </a:pPr>
            <a:r>
              <a:rPr lang="es-ES"/>
              <a:t>Laboratorio 3.1</a:t>
            </a:r>
            <a:endParaRPr lang="es-P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93;p17"/>
          <p:cNvSpPr txBox="1">
            <a:spLocks noGrp="1"/>
          </p:cNvSpPr>
          <p:nvPr>
            <p:ph type="title"/>
          </p:nvPr>
        </p:nvSpPr>
        <p:spPr bwMode="auto">
          <a:prstGeom prst="rect">
            <a:avLst/>
          </a:prstGeom>
        </p:spPr>
        <p:txBody>
          <a:bodyPr spcFirstLastPara="1" wrap="square" lIns="91425" tIns="91425" rIns="91425" bIns="91425" anchor="ctr" anchorCtr="0">
            <a:noAutofit/>
          </a:bodyPr>
          <a:lstStyle/>
          <a:p>
            <a:pPr marL="0" lvl="0" indent="0" algn="ctr">
              <a:lnSpc>
                <a:spcPct val="150000"/>
              </a:lnSpc>
              <a:spcBef>
                <a:spcPts val="0"/>
              </a:spcBef>
              <a:spcAft>
                <a:spcPts val="0"/>
              </a:spcAft>
              <a:buNone/>
              <a:defRPr/>
            </a:pPr>
            <a:r>
              <a:rPr lang="en-US" sz="4400"/>
              <a:t>B+ Tree Index</a:t>
            </a:r>
            <a:endParaRPr sz="4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2"/>
          <p:cNvSpPr>
            <a:spLocks noGrp="1"/>
          </p:cNvSpPr>
          <p:nvPr>
            <p:ph type="title"/>
          </p:nvPr>
        </p:nvSpPr>
        <p:spPr bwMode="auto">
          <a:xfrm>
            <a:off x="311700" y="213668"/>
            <a:ext cx="8520600" cy="707400"/>
          </a:xfrm>
        </p:spPr>
        <p:txBody>
          <a:bodyPr/>
          <a:lstStyle/>
          <a:p>
            <a:pPr>
              <a:defRPr/>
            </a:pPr>
            <a:r>
              <a:rPr lang="en-US"/>
              <a:t>B+ Tree Index</a:t>
            </a:r>
          </a:p>
        </p:txBody>
      </p:sp>
      <p:sp>
        <p:nvSpPr>
          <p:cNvPr id="5" name="Marcador de texto 3"/>
          <p:cNvSpPr>
            <a:spLocks noGrp="1"/>
          </p:cNvSpPr>
          <p:nvPr>
            <p:ph type="body" idx="1"/>
          </p:nvPr>
        </p:nvSpPr>
        <p:spPr bwMode="auto">
          <a:xfrm>
            <a:off x="311700" y="837127"/>
            <a:ext cx="8298344" cy="4070671"/>
          </a:xfrm>
        </p:spPr>
        <p:txBody>
          <a:bodyPr/>
          <a:lstStyle/>
          <a:p>
            <a:pPr>
              <a:lnSpc>
                <a:spcPct val="150000"/>
              </a:lnSpc>
              <a:spcBef>
                <a:spcPts val="300"/>
              </a:spcBef>
              <a:defRPr/>
            </a:pPr>
            <a:r>
              <a:rPr lang="es-PE"/>
              <a:t>Es un </a:t>
            </a:r>
            <a:r>
              <a:rPr lang="es-ES"/>
              <a:t>índice multinivel en forma de </a:t>
            </a:r>
            <a:r>
              <a:rPr lang="es-PE"/>
              <a:t>árbol de búsqueda balanceado.</a:t>
            </a:r>
            <a:endParaRPr lang="es-ES"/>
          </a:p>
          <a:p>
            <a:pPr lvl="1">
              <a:lnSpc>
                <a:spcPct val="150000"/>
              </a:lnSpc>
              <a:spcBef>
                <a:spcPts val="300"/>
              </a:spcBef>
              <a:defRPr/>
            </a:pPr>
            <a:r>
              <a:rPr lang="es-ES" sz="1600"/>
              <a:t>Asegura que todos los nodos hoja permanezcan a la misma altura.</a:t>
            </a:r>
            <a:endParaRPr lang="es-PE" sz="1600"/>
          </a:p>
          <a:p>
            <a:pPr>
              <a:lnSpc>
                <a:spcPct val="150000"/>
              </a:lnSpc>
              <a:spcBef>
                <a:spcPts val="300"/>
              </a:spcBef>
              <a:defRPr/>
            </a:pPr>
            <a:r>
              <a:rPr lang="es-PE"/>
              <a:t>Los nodos hojas referencian a los registros reales del archivo de datos.</a:t>
            </a:r>
          </a:p>
          <a:p>
            <a:pPr lvl="1">
              <a:lnSpc>
                <a:spcPct val="150000"/>
              </a:lnSpc>
              <a:spcBef>
                <a:spcPts val="300"/>
              </a:spcBef>
              <a:defRPr/>
            </a:pPr>
            <a:r>
              <a:rPr lang="es-PE" sz="1600" b="1"/>
              <a:t>Todos los nodos hojas están enlazados similar a una lista enlazada.</a:t>
            </a:r>
          </a:p>
          <a:p>
            <a:pPr lvl="2">
              <a:lnSpc>
                <a:spcPct val="150000"/>
              </a:lnSpc>
              <a:spcBef>
                <a:spcPts val="300"/>
              </a:spcBef>
              <a:defRPr/>
            </a:pPr>
            <a:r>
              <a:rPr lang="es-PE" sz="1600" b="1"/>
              <a:t>Soporta búsquedas individuales y por rango. </a:t>
            </a:r>
          </a:p>
          <a:p>
            <a:pPr>
              <a:lnSpc>
                <a:spcPct val="150000"/>
              </a:lnSpc>
              <a:spcBef>
                <a:spcPts val="300"/>
              </a:spcBef>
              <a:defRPr/>
            </a:pPr>
            <a:r>
              <a:rPr lang="es-PE"/>
              <a:t>Los nodos internos conforman el directorio del índice.</a:t>
            </a:r>
          </a:p>
          <a:p>
            <a:pPr lvl="1">
              <a:lnSpc>
                <a:spcPct val="150000"/>
              </a:lnSpc>
              <a:spcBef>
                <a:spcPts val="300"/>
              </a:spcBef>
              <a:defRPr/>
            </a:pPr>
            <a:r>
              <a:rPr lang="es-PE" sz="1600" b="1"/>
              <a:t>Los nodos internos no guardan información del archivo de datos. </a:t>
            </a:r>
          </a:p>
          <a:p>
            <a:pPr>
              <a:lnSpc>
                <a:spcPct val="150000"/>
              </a:lnSpc>
              <a:spcBef>
                <a:spcPts val="300"/>
              </a:spcBef>
              <a:defRPr/>
            </a:pPr>
            <a:r>
              <a:rPr lang="es-PE"/>
              <a:t>Asegura que los nodos estén siempre llenos al menos por la mitad.</a:t>
            </a:r>
          </a:p>
          <a:p>
            <a:pPr marL="114300" indent="0">
              <a:lnSpc>
                <a:spcPct val="150000"/>
              </a:lnSpc>
              <a:buNone/>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2"/>
          <p:cNvSpPr>
            <a:spLocks noGrp="1"/>
          </p:cNvSpPr>
          <p:nvPr>
            <p:ph type="title"/>
          </p:nvPr>
        </p:nvSpPr>
        <p:spPr bwMode="auto">
          <a:xfrm>
            <a:off x="311700" y="213668"/>
            <a:ext cx="8520600" cy="707400"/>
          </a:xfrm>
        </p:spPr>
        <p:txBody>
          <a:bodyPr/>
          <a:lstStyle/>
          <a:p>
            <a:pPr>
              <a:defRPr/>
            </a:pPr>
            <a:r>
              <a:rPr lang="en-US"/>
              <a:t>B+ Tree Index: </a:t>
            </a:r>
            <a:r>
              <a:rPr lang="es-PE"/>
              <a:t>Estructura</a:t>
            </a:r>
            <a:endParaRPr lang="en-US"/>
          </a:p>
        </p:txBody>
      </p:sp>
      <p:sp>
        <p:nvSpPr>
          <p:cNvPr id="5" name="Marcador de texto 2"/>
          <p:cNvSpPr>
            <a:spLocks noGrp="1"/>
          </p:cNvSpPr>
          <p:nvPr>
            <p:ph type="body" idx="1"/>
          </p:nvPr>
        </p:nvSpPr>
        <p:spPr bwMode="auto">
          <a:xfrm>
            <a:off x="311700" y="921067"/>
            <a:ext cx="4031797" cy="4049215"/>
          </a:xfrm>
        </p:spPr>
        <p:txBody>
          <a:bodyPr>
            <a:normAutofit lnSpcReduction="10000"/>
          </a:bodyPr>
          <a:lstStyle/>
          <a:p>
            <a:pPr>
              <a:defRPr/>
            </a:pPr>
            <a:r>
              <a:rPr lang="es-PE"/>
              <a:t>Nodo interno:</a:t>
            </a:r>
          </a:p>
          <a:p>
            <a:pPr lvl="1">
              <a:defRPr/>
            </a:pPr>
            <a:r>
              <a:rPr lang="es-ES"/>
              <a:t>Puede contener al menos n / 2 punteros de registro, excepto el nodo raíz.</a:t>
            </a:r>
          </a:p>
          <a:p>
            <a:pPr lvl="1">
              <a:defRPr/>
            </a:pPr>
            <a:r>
              <a:rPr lang="es-ES"/>
              <a:t>A lo mucho contiene n punteros. </a:t>
            </a:r>
            <a:endParaRPr lang="es-PE"/>
          </a:p>
          <a:p>
            <a:pPr>
              <a:defRPr/>
            </a:pPr>
            <a:endParaRPr lang="es-PE"/>
          </a:p>
          <a:p>
            <a:pPr>
              <a:defRPr/>
            </a:pPr>
            <a:r>
              <a:rPr lang="es-PE"/>
              <a:t>Nodo hoja:</a:t>
            </a:r>
          </a:p>
          <a:p>
            <a:pPr lvl="1">
              <a:defRPr/>
            </a:pPr>
            <a:r>
              <a:rPr lang="es-PE"/>
              <a:t>Lo mismo que el nodo interno.</a:t>
            </a:r>
          </a:p>
          <a:p>
            <a:pPr lvl="1">
              <a:defRPr/>
            </a:pPr>
            <a:r>
              <a:rPr lang="es-ES"/>
              <a:t>Pero además, cada nodo contiene un puntero de bloque  para apuntar al siguiente nodo hoja.</a:t>
            </a:r>
            <a:endParaRPr lang="es-PE"/>
          </a:p>
          <a:p>
            <a:pPr lvl="1">
              <a:defRPr/>
            </a:pPr>
            <a:endParaRPr lang="es-PE"/>
          </a:p>
        </p:txBody>
      </p:sp>
      <p:grpSp>
        <p:nvGrpSpPr>
          <p:cNvPr id="6" name="Group 6"/>
          <p:cNvGrpSpPr/>
          <p:nvPr/>
        </p:nvGrpSpPr>
        <p:grpSpPr bwMode="auto">
          <a:xfrm>
            <a:off x="4345084" y="2117496"/>
            <a:ext cx="4287838" cy="2663824"/>
            <a:chOff x="1344" y="2832"/>
            <a:chExt cx="2701" cy="1678"/>
          </a:xfrm>
        </p:grpSpPr>
        <p:sp>
          <p:nvSpPr>
            <p:cNvPr id="7" name="Freeform 7"/>
            <p:cNvSpPr/>
            <p:nvPr/>
          </p:nvSpPr>
          <p:spPr bwMode="auto">
            <a:xfrm>
              <a:off x="1764" y="3644"/>
              <a:ext cx="1731" cy="1"/>
            </a:xfrm>
            <a:custGeom>
              <a:avLst/>
              <a:gdLst>
                <a:gd name="T0" fmla="*/ 0 w 1731"/>
                <a:gd name="T1" fmla="*/ 0 h 1"/>
                <a:gd name="T2" fmla="*/ 1730 w 1731"/>
                <a:gd name="T3" fmla="*/ 0 h 1"/>
                <a:gd name="T4" fmla="*/ 0 w 1731"/>
                <a:gd name="T5" fmla="*/ 0 h 1"/>
                <a:gd name="T6" fmla="*/ 0 60000 65536"/>
                <a:gd name="T7" fmla="*/ 0 60000 65536"/>
                <a:gd name="T8" fmla="*/ 0 60000 65536"/>
              </a:gdLst>
              <a:ahLst/>
              <a:cxnLst>
                <a:cxn ang="T6">
                  <a:pos x="T0" y="T1"/>
                </a:cxn>
                <a:cxn ang="T7">
                  <a:pos x="T2" y="T3"/>
                </a:cxn>
                <a:cxn ang="T8">
                  <a:pos x="T4" y="T5"/>
                </a:cxn>
              </a:cxnLst>
              <a:rect l="0" t="0" r="r" b="b"/>
              <a:pathLst>
                <a:path w="1731" h="1" extrusionOk="0">
                  <a:moveTo>
                    <a:pt x="0" y="0"/>
                  </a:moveTo>
                  <a:lnTo>
                    <a:pt x="1730" y="0"/>
                  </a:lnTo>
                  <a:lnTo>
                    <a:pt x="0" y="0"/>
                  </a:lnTo>
                </a:path>
              </a:pathLst>
            </a:custGeom>
            <a:noFill/>
            <a:ln w="12700" cap="rnd" cmpd="sng">
              <a:solidFill>
                <a:srgbClr val="000000"/>
              </a:solidFill>
              <a:prstDash val="solid"/>
              <a:round/>
            </a:ln>
            <a:effectLst/>
          </p:spPr>
          <p:txBody>
            <a:bodyPr/>
            <a:lstStyle/>
            <a:p>
              <a:pPr>
                <a:defRPr/>
              </a:pPr>
              <a:endParaRPr lang="es-PE"/>
            </a:p>
          </p:txBody>
        </p:sp>
        <p:sp>
          <p:nvSpPr>
            <p:cNvPr id="8" name="Freeform 8"/>
            <p:cNvSpPr/>
            <p:nvPr/>
          </p:nvSpPr>
          <p:spPr bwMode="auto">
            <a:xfrm>
              <a:off x="1764" y="2897"/>
              <a:ext cx="914" cy="748"/>
            </a:xfrm>
            <a:custGeom>
              <a:avLst/>
              <a:gdLst>
                <a:gd name="T0" fmla="*/ 0 w 914"/>
                <a:gd name="T1" fmla="*/ 747 h 748"/>
                <a:gd name="T2" fmla="*/ 913 w 914"/>
                <a:gd name="T3" fmla="*/ 0 h 748"/>
                <a:gd name="T4" fmla="*/ 0 w 914"/>
                <a:gd name="T5" fmla="*/ 747 h 748"/>
                <a:gd name="T6" fmla="*/ 0 60000 65536"/>
                <a:gd name="T7" fmla="*/ 0 60000 65536"/>
                <a:gd name="T8" fmla="*/ 0 60000 65536"/>
              </a:gdLst>
              <a:ahLst/>
              <a:cxnLst>
                <a:cxn ang="T6">
                  <a:pos x="T0" y="T1"/>
                </a:cxn>
                <a:cxn ang="T7">
                  <a:pos x="T2" y="T3"/>
                </a:cxn>
                <a:cxn ang="T8">
                  <a:pos x="T4" y="T5"/>
                </a:cxn>
              </a:cxnLst>
              <a:rect l="0" t="0" r="r" b="b"/>
              <a:pathLst>
                <a:path w="914" h="748" extrusionOk="0">
                  <a:moveTo>
                    <a:pt x="0" y="747"/>
                  </a:moveTo>
                  <a:lnTo>
                    <a:pt x="913" y="0"/>
                  </a:lnTo>
                  <a:lnTo>
                    <a:pt x="0" y="747"/>
                  </a:lnTo>
                </a:path>
              </a:pathLst>
            </a:custGeom>
            <a:noFill/>
            <a:ln w="12700" cap="rnd" cmpd="sng">
              <a:solidFill>
                <a:srgbClr val="000000"/>
              </a:solidFill>
              <a:prstDash val="solid"/>
              <a:round/>
            </a:ln>
            <a:effectLst/>
          </p:spPr>
          <p:txBody>
            <a:bodyPr/>
            <a:lstStyle/>
            <a:p>
              <a:pPr>
                <a:defRPr/>
              </a:pPr>
              <a:endParaRPr lang="es-PE"/>
            </a:p>
          </p:txBody>
        </p:sp>
        <p:sp>
          <p:nvSpPr>
            <p:cNvPr id="9" name="Freeform 9"/>
            <p:cNvSpPr/>
            <p:nvPr/>
          </p:nvSpPr>
          <p:spPr bwMode="auto">
            <a:xfrm>
              <a:off x="2677" y="2897"/>
              <a:ext cx="828" cy="748"/>
            </a:xfrm>
            <a:custGeom>
              <a:avLst/>
              <a:gdLst>
                <a:gd name="T0" fmla="*/ 0 w 828"/>
                <a:gd name="T1" fmla="*/ 0 h 748"/>
                <a:gd name="T2" fmla="*/ 827 w 828"/>
                <a:gd name="T3" fmla="*/ 747 h 748"/>
                <a:gd name="T4" fmla="*/ 0 w 828"/>
                <a:gd name="T5" fmla="*/ 0 h 748"/>
                <a:gd name="T6" fmla="*/ 0 60000 65536"/>
                <a:gd name="T7" fmla="*/ 0 60000 65536"/>
                <a:gd name="T8" fmla="*/ 0 60000 65536"/>
              </a:gdLst>
              <a:ahLst/>
              <a:cxnLst>
                <a:cxn ang="T6">
                  <a:pos x="T0" y="T1"/>
                </a:cxn>
                <a:cxn ang="T7">
                  <a:pos x="T2" y="T3"/>
                </a:cxn>
                <a:cxn ang="T8">
                  <a:pos x="T4" y="T5"/>
                </a:cxn>
              </a:cxnLst>
              <a:rect l="0" t="0" r="r" b="b"/>
              <a:pathLst>
                <a:path w="828" h="748" extrusionOk="0">
                  <a:moveTo>
                    <a:pt x="0" y="0"/>
                  </a:moveTo>
                  <a:lnTo>
                    <a:pt x="827" y="747"/>
                  </a:lnTo>
                  <a:lnTo>
                    <a:pt x="0" y="0"/>
                  </a:lnTo>
                </a:path>
              </a:pathLst>
            </a:custGeom>
            <a:noFill/>
            <a:ln w="12700" cap="rnd" cmpd="sng">
              <a:solidFill>
                <a:srgbClr val="000000"/>
              </a:solidFill>
              <a:prstDash val="solid"/>
              <a:round/>
            </a:ln>
            <a:effectLst/>
          </p:spPr>
          <p:txBody>
            <a:bodyPr/>
            <a:lstStyle/>
            <a:p>
              <a:pPr>
                <a:defRPr/>
              </a:pPr>
              <a:endParaRPr lang="es-PE"/>
            </a:p>
          </p:txBody>
        </p:sp>
        <p:sp>
          <p:nvSpPr>
            <p:cNvPr id="10" name="Freeform 10"/>
            <p:cNvSpPr/>
            <p:nvPr/>
          </p:nvSpPr>
          <p:spPr bwMode="auto">
            <a:xfrm>
              <a:off x="2341" y="2832"/>
              <a:ext cx="337" cy="66"/>
            </a:xfrm>
            <a:custGeom>
              <a:avLst/>
              <a:gdLst>
                <a:gd name="T0" fmla="*/ 0 w 337"/>
                <a:gd name="T1" fmla="*/ 0 h 66"/>
                <a:gd name="T2" fmla="*/ 55 w 337"/>
                <a:gd name="T3" fmla="*/ 10 h 66"/>
                <a:gd name="T4" fmla="*/ 336 w 337"/>
                <a:gd name="T5" fmla="*/ 65 h 66"/>
                <a:gd name="T6" fmla="*/ 0 w 337"/>
                <a:gd name="T7" fmla="*/ 0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7" h="66" extrusionOk="0">
                  <a:moveTo>
                    <a:pt x="0" y="0"/>
                  </a:moveTo>
                  <a:lnTo>
                    <a:pt x="55" y="10"/>
                  </a:lnTo>
                  <a:lnTo>
                    <a:pt x="336" y="65"/>
                  </a:lnTo>
                  <a:lnTo>
                    <a:pt x="0" y="0"/>
                  </a:lnTo>
                </a:path>
              </a:pathLst>
            </a:custGeom>
            <a:noFill/>
            <a:ln w="12700" cap="rnd" cmpd="sng">
              <a:solidFill>
                <a:srgbClr val="000000"/>
              </a:solidFill>
              <a:prstDash val="solid"/>
              <a:round/>
            </a:ln>
            <a:effectLst/>
          </p:spPr>
          <p:txBody>
            <a:bodyPr/>
            <a:lstStyle/>
            <a:p>
              <a:pPr>
                <a:defRPr/>
              </a:pPr>
              <a:endParaRPr lang="es-PE"/>
            </a:p>
          </p:txBody>
        </p:sp>
        <p:sp>
          <p:nvSpPr>
            <p:cNvPr id="11" name="Freeform 11"/>
            <p:cNvSpPr/>
            <p:nvPr/>
          </p:nvSpPr>
          <p:spPr bwMode="auto">
            <a:xfrm>
              <a:off x="2579" y="2862"/>
              <a:ext cx="99" cy="36"/>
            </a:xfrm>
            <a:custGeom>
              <a:avLst/>
              <a:gdLst>
                <a:gd name="T0" fmla="*/ 12 w 99"/>
                <a:gd name="T1" fmla="*/ 0 h 36"/>
                <a:gd name="T2" fmla="*/ 98 w 99"/>
                <a:gd name="T3" fmla="*/ 35 h 36"/>
                <a:gd name="T4" fmla="*/ 0 w 99"/>
                <a:gd name="T5" fmla="*/ 34 h 36"/>
                <a:gd name="T6" fmla="*/ 12 w 99"/>
                <a:gd name="T7" fmla="*/ 0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36" extrusionOk="0">
                  <a:moveTo>
                    <a:pt x="12" y="0"/>
                  </a:moveTo>
                  <a:lnTo>
                    <a:pt x="98" y="35"/>
                  </a:lnTo>
                  <a:lnTo>
                    <a:pt x="0" y="34"/>
                  </a:lnTo>
                  <a:lnTo>
                    <a:pt x="12" y="0"/>
                  </a:lnTo>
                </a:path>
              </a:pathLst>
            </a:custGeom>
            <a:noFill/>
            <a:ln w="12700" cap="rnd" cmpd="sng">
              <a:solidFill>
                <a:srgbClr val="000000"/>
              </a:solidFill>
              <a:prstDash val="solid"/>
              <a:round/>
            </a:ln>
            <a:effectLst/>
          </p:spPr>
          <p:txBody>
            <a:bodyPr/>
            <a:lstStyle/>
            <a:p>
              <a:pPr>
                <a:defRPr/>
              </a:pPr>
              <a:endParaRPr lang="es-PE"/>
            </a:p>
          </p:txBody>
        </p:sp>
        <p:sp>
          <p:nvSpPr>
            <p:cNvPr id="12" name="Freeform 12"/>
            <p:cNvSpPr/>
            <p:nvPr/>
          </p:nvSpPr>
          <p:spPr bwMode="auto">
            <a:xfrm>
              <a:off x="1344" y="3844"/>
              <a:ext cx="470" cy="248"/>
            </a:xfrm>
            <a:custGeom>
              <a:avLst/>
              <a:gdLst>
                <a:gd name="T0" fmla="*/ 0 w 470"/>
                <a:gd name="T1" fmla="*/ 0 h 248"/>
                <a:gd name="T2" fmla="*/ 469 w 470"/>
                <a:gd name="T3" fmla="*/ 0 h 248"/>
                <a:gd name="T4" fmla="*/ 469 w 470"/>
                <a:gd name="T5" fmla="*/ 247 h 248"/>
                <a:gd name="T6" fmla="*/ 0 w 470"/>
                <a:gd name="T7" fmla="*/ 247 h 248"/>
                <a:gd name="T8" fmla="*/ 0 w 470"/>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 h="248" extrusionOk="0">
                  <a:moveTo>
                    <a:pt x="0" y="0"/>
                  </a:moveTo>
                  <a:lnTo>
                    <a:pt x="469" y="0"/>
                  </a:lnTo>
                  <a:lnTo>
                    <a:pt x="469" y="247"/>
                  </a:lnTo>
                  <a:lnTo>
                    <a:pt x="0" y="247"/>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13" name="Freeform 13"/>
            <p:cNvSpPr/>
            <p:nvPr/>
          </p:nvSpPr>
          <p:spPr bwMode="auto">
            <a:xfrm>
              <a:off x="1813" y="3936"/>
              <a:ext cx="74" cy="29"/>
            </a:xfrm>
            <a:custGeom>
              <a:avLst/>
              <a:gdLst>
                <a:gd name="T0" fmla="*/ 73 w 74"/>
                <a:gd name="T1" fmla="*/ 28 h 29"/>
                <a:gd name="T2" fmla="*/ 0 w 74"/>
                <a:gd name="T3" fmla="*/ 14 h 29"/>
                <a:gd name="T4" fmla="*/ 73 w 74"/>
                <a:gd name="T5" fmla="*/ 0 h 29"/>
                <a:gd name="T6" fmla="*/ 0 60000 65536"/>
                <a:gd name="T7" fmla="*/ 0 60000 65536"/>
                <a:gd name="T8" fmla="*/ 0 60000 65536"/>
              </a:gdLst>
              <a:ahLst/>
              <a:cxnLst>
                <a:cxn ang="T6">
                  <a:pos x="T0" y="T1"/>
                </a:cxn>
                <a:cxn ang="T7">
                  <a:pos x="T2" y="T3"/>
                </a:cxn>
                <a:cxn ang="T8">
                  <a:pos x="T4" y="T5"/>
                </a:cxn>
              </a:cxnLst>
              <a:rect l="0" t="0" r="r" b="b"/>
              <a:pathLst>
                <a:path w="74" h="29" extrusionOk="0">
                  <a:moveTo>
                    <a:pt x="73" y="28"/>
                  </a:moveTo>
                  <a:lnTo>
                    <a:pt x="0" y="14"/>
                  </a:lnTo>
                  <a:lnTo>
                    <a:pt x="73" y="0"/>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14" name="Freeform 14"/>
            <p:cNvSpPr/>
            <p:nvPr/>
          </p:nvSpPr>
          <p:spPr bwMode="auto">
            <a:xfrm>
              <a:off x="1813" y="3950"/>
              <a:ext cx="281" cy="1"/>
            </a:xfrm>
            <a:custGeom>
              <a:avLst/>
              <a:gdLst>
                <a:gd name="T0" fmla="*/ 0 w 281"/>
                <a:gd name="T1" fmla="*/ 0 h 1"/>
                <a:gd name="T2" fmla="*/ 280 w 281"/>
                <a:gd name="T3" fmla="*/ 0 h 1"/>
                <a:gd name="T4" fmla="*/ 0 w 281"/>
                <a:gd name="T5" fmla="*/ 0 h 1"/>
                <a:gd name="T6" fmla="*/ 0 60000 65536"/>
                <a:gd name="T7" fmla="*/ 0 60000 65536"/>
                <a:gd name="T8" fmla="*/ 0 60000 65536"/>
              </a:gdLst>
              <a:ahLst/>
              <a:cxnLst>
                <a:cxn ang="T6">
                  <a:pos x="T0" y="T1"/>
                </a:cxn>
                <a:cxn ang="T7">
                  <a:pos x="T2" y="T3"/>
                </a:cxn>
                <a:cxn ang="T8">
                  <a:pos x="T4" y="T5"/>
                </a:cxn>
              </a:cxnLst>
              <a:rect l="0" t="0" r="r" b="b"/>
              <a:pathLst>
                <a:path w="281" h="1" extrusionOk="0">
                  <a:moveTo>
                    <a:pt x="0" y="0"/>
                  </a:moveTo>
                  <a:lnTo>
                    <a:pt x="280" y="0"/>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15" name="Freeform 15"/>
            <p:cNvSpPr/>
            <p:nvPr/>
          </p:nvSpPr>
          <p:spPr bwMode="auto">
            <a:xfrm>
              <a:off x="2018" y="3936"/>
              <a:ext cx="76" cy="29"/>
            </a:xfrm>
            <a:custGeom>
              <a:avLst/>
              <a:gdLst>
                <a:gd name="T0" fmla="*/ 0 w 76"/>
                <a:gd name="T1" fmla="*/ 0 h 29"/>
                <a:gd name="T2" fmla="*/ 75 w 76"/>
                <a:gd name="T3" fmla="*/ 14 h 29"/>
                <a:gd name="T4" fmla="*/ 0 w 76"/>
                <a:gd name="T5" fmla="*/ 28 h 29"/>
                <a:gd name="T6" fmla="*/ 0 60000 65536"/>
                <a:gd name="T7" fmla="*/ 0 60000 65536"/>
                <a:gd name="T8" fmla="*/ 0 60000 65536"/>
              </a:gdLst>
              <a:ahLst/>
              <a:cxnLst>
                <a:cxn ang="T6">
                  <a:pos x="T0" y="T1"/>
                </a:cxn>
                <a:cxn ang="T7">
                  <a:pos x="T2" y="T3"/>
                </a:cxn>
                <a:cxn ang="T8">
                  <a:pos x="T4" y="T5"/>
                </a:cxn>
              </a:cxnLst>
              <a:rect l="0" t="0" r="r" b="b"/>
              <a:pathLst>
                <a:path w="76" h="29" extrusionOk="0">
                  <a:moveTo>
                    <a:pt x="0" y="0"/>
                  </a:moveTo>
                  <a:lnTo>
                    <a:pt x="75" y="14"/>
                  </a:lnTo>
                  <a:lnTo>
                    <a:pt x="0" y="28"/>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16" name="Freeform 16"/>
            <p:cNvSpPr/>
            <p:nvPr/>
          </p:nvSpPr>
          <p:spPr bwMode="auto">
            <a:xfrm>
              <a:off x="2093" y="3844"/>
              <a:ext cx="470" cy="248"/>
            </a:xfrm>
            <a:custGeom>
              <a:avLst/>
              <a:gdLst>
                <a:gd name="T0" fmla="*/ 0 w 470"/>
                <a:gd name="T1" fmla="*/ 0 h 248"/>
                <a:gd name="T2" fmla="*/ 469 w 470"/>
                <a:gd name="T3" fmla="*/ 0 h 248"/>
                <a:gd name="T4" fmla="*/ 469 w 470"/>
                <a:gd name="T5" fmla="*/ 247 h 248"/>
                <a:gd name="T6" fmla="*/ 0 w 470"/>
                <a:gd name="T7" fmla="*/ 247 h 248"/>
                <a:gd name="T8" fmla="*/ 0 w 470"/>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 h="248" extrusionOk="0">
                  <a:moveTo>
                    <a:pt x="0" y="0"/>
                  </a:moveTo>
                  <a:lnTo>
                    <a:pt x="469" y="0"/>
                  </a:lnTo>
                  <a:lnTo>
                    <a:pt x="469" y="247"/>
                  </a:lnTo>
                  <a:lnTo>
                    <a:pt x="0" y="247"/>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17" name="Freeform 17"/>
            <p:cNvSpPr/>
            <p:nvPr/>
          </p:nvSpPr>
          <p:spPr bwMode="auto">
            <a:xfrm>
              <a:off x="2562" y="3936"/>
              <a:ext cx="76" cy="29"/>
            </a:xfrm>
            <a:custGeom>
              <a:avLst/>
              <a:gdLst>
                <a:gd name="T0" fmla="*/ 75 w 76"/>
                <a:gd name="T1" fmla="*/ 28 h 29"/>
                <a:gd name="T2" fmla="*/ 0 w 76"/>
                <a:gd name="T3" fmla="*/ 14 h 29"/>
                <a:gd name="T4" fmla="*/ 75 w 76"/>
                <a:gd name="T5" fmla="*/ 0 h 29"/>
                <a:gd name="T6" fmla="*/ 0 60000 65536"/>
                <a:gd name="T7" fmla="*/ 0 60000 65536"/>
                <a:gd name="T8" fmla="*/ 0 60000 65536"/>
              </a:gdLst>
              <a:ahLst/>
              <a:cxnLst>
                <a:cxn ang="T6">
                  <a:pos x="T0" y="T1"/>
                </a:cxn>
                <a:cxn ang="T7">
                  <a:pos x="T2" y="T3"/>
                </a:cxn>
                <a:cxn ang="T8">
                  <a:pos x="T4" y="T5"/>
                </a:cxn>
              </a:cxnLst>
              <a:rect l="0" t="0" r="r" b="b"/>
              <a:pathLst>
                <a:path w="76" h="29" extrusionOk="0">
                  <a:moveTo>
                    <a:pt x="75" y="28"/>
                  </a:moveTo>
                  <a:lnTo>
                    <a:pt x="0" y="14"/>
                  </a:lnTo>
                  <a:lnTo>
                    <a:pt x="75" y="0"/>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18" name="Freeform 18"/>
            <p:cNvSpPr/>
            <p:nvPr/>
          </p:nvSpPr>
          <p:spPr bwMode="auto">
            <a:xfrm>
              <a:off x="2562" y="3950"/>
              <a:ext cx="235" cy="1"/>
            </a:xfrm>
            <a:custGeom>
              <a:avLst/>
              <a:gdLst>
                <a:gd name="T0" fmla="*/ 0 w 235"/>
                <a:gd name="T1" fmla="*/ 0 h 1"/>
                <a:gd name="T2" fmla="*/ 234 w 235"/>
                <a:gd name="T3" fmla="*/ 0 h 1"/>
                <a:gd name="T4" fmla="*/ 0 w 235"/>
                <a:gd name="T5" fmla="*/ 0 h 1"/>
                <a:gd name="T6" fmla="*/ 0 60000 65536"/>
                <a:gd name="T7" fmla="*/ 0 60000 65536"/>
                <a:gd name="T8" fmla="*/ 0 60000 65536"/>
              </a:gdLst>
              <a:ahLst/>
              <a:cxnLst>
                <a:cxn ang="T6">
                  <a:pos x="T0" y="T1"/>
                </a:cxn>
                <a:cxn ang="T7">
                  <a:pos x="T2" y="T3"/>
                </a:cxn>
                <a:cxn ang="T8">
                  <a:pos x="T4" y="T5"/>
                </a:cxn>
              </a:cxnLst>
              <a:rect l="0" t="0" r="r" b="b"/>
              <a:pathLst>
                <a:path w="235" h="1" extrusionOk="0">
                  <a:moveTo>
                    <a:pt x="0" y="0"/>
                  </a:moveTo>
                  <a:lnTo>
                    <a:pt x="234" y="0"/>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19" name="Freeform 19"/>
            <p:cNvSpPr/>
            <p:nvPr/>
          </p:nvSpPr>
          <p:spPr bwMode="auto">
            <a:xfrm>
              <a:off x="2721" y="3936"/>
              <a:ext cx="76" cy="29"/>
            </a:xfrm>
            <a:custGeom>
              <a:avLst/>
              <a:gdLst>
                <a:gd name="T0" fmla="*/ 0 w 76"/>
                <a:gd name="T1" fmla="*/ 0 h 29"/>
                <a:gd name="T2" fmla="*/ 75 w 76"/>
                <a:gd name="T3" fmla="*/ 14 h 29"/>
                <a:gd name="T4" fmla="*/ 0 w 76"/>
                <a:gd name="T5" fmla="*/ 28 h 29"/>
                <a:gd name="T6" fmla="*/ 0 60000 65536"/>
                <a:gd name="T7" fmla="*/ 0 60000 65536"/>
                <a:gd name="T8" fmla="*/ 0 60000 65536"/>
              </a:gdLst>
              <a:ahLst/>
              <a:cxnLst>
                <a:cxn ang="T6">
                  <a:pos x="T0" y="T1"/>
                </a:cxn>
                <a:cxn ang="T7">
                  <a:pos x="T2" y="T3"/>
                </a:cxn>
                <a:cxn ang="T8">
                  <a:pos x="T4" y="T5"/>
                </a:cxn>
              </a:cxnLst>
              <a:rect l="0" t="0" r="r" b="b"/>
              <a:pathLst>
                <a:path w="76" h="29" extrusionOk="0">
                  <a:moveTo>
                    <a:pt x="0" y="0"/>
                  </a:moveTo>
                  <a:lnTo>
                    <a:pt x="75" y="14"/>
                  </a:lnTo>
                  <a:lnTo>
                    <a:pt x="0" y="28"/>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20" name="Freeform 20"/>
            <p:cNvSpPr/>
            <p:nvPr/>
          </p:nvSpPr>
          <p:spPr bwMode="auto">
            <a:xfrm>
              <a:off x="1671" y="3631"/>
              <a:ext cx="188" cy="213"/>
            </a:xfrm>
            <a:custGeom>
              <a:avLst/>
              <a:gdLst>
                <a:gd name="T0" fmla="*/ 187 w 188"/>
                <a:gd name="T1" fmla="*/ 0 h 214"/>
                <a:gd name="T2" fmla="*/ 0 w 188"/>
                <a:gd name="T3" fmla="*/ 213 h 214"/>
                <a:gd name="T4" fmla="*/ 187 w 188"/>
                <a:gd name="T5" fmla="*/ 0 h 214"/>
                <a:gd name="T6" fmla="*/ 0 60000 65536"/>
                <a:gd name="T7" fmla="*/ 0 60000 65536"/>
                <a:gd name="T8" fmla="*/ 0 60000 65536"/>
              </a:gdLst>
              <a:ahLst/>
              <a:cxnLst>
                <a:cxn ang="T6">
                  <a:pos x="T0" y="T1"/>
                </a:cxn>
                <a:cxn ang="T7">
                  <a:pos x="T2" y="T3"/>
                </a:cxn>
                <a:cxn ang="T8">
                  <a:pos x="T4" y="T5"/>
                </a:cxn>
              </a:cxnLst>
              <a:rect l="0" t="0" r="r" b="b"/>
              <a:pathLst>
                <a:path w="188" h="214" extrusionOk="0">
                  <a:moveTo>
                    <a:pt x="187" y="0"/>
                  </a:moveTo>
                  <a:lnTo>
                    <a:pt x="0" y="213"/>
                  </a:lnTo>
                  <a:lnTo>
                    <a:pt x="187" y="0"/>
                  </a:lnTo>
                </a:path>
              </a:pathLst>
            </a:custGeom>
            <a:noFill/>
            <a:ln w="12700" cap="rnd" cmpd="sng">
              <a:solidFill>
                <a:srgbClr val="FF8200"/>
              </a:solidFill>
              <a:prstDash val="solid"/>
              <a:round/>
            </a:ln>
            <a:effectLst/>
          </p:spPr>
          <p:txBody>
            <a:bodyPr/>
            <a:lstStyle/>
            <a:p>
              <a:pPr>
                <a:defRPr/>
              </a:pPr>
              <a:endParaRPr lang="es-PE"/>
            </a:p>
          </p:txBody>
        </p:sp>
        <p:sp>
          <p:nvSpPr>
            <p:cNvPr id="21" name="Freeform 21"/>
            <p:cNvSpPr/>
            <p:nvPr/>
          </p:nvSpPr>
          <p:spPr bwMode="auto">
            <a:xfrm>
              <a:off x="1671" y="3788"/>
              <a:ext cx="58" cy="57"/>
            </a:xfrm>
            <a:custGeom>
              <a:avLst/>
              <a:gdLst>
                <a:gd name="T0" fmla="*/ 57 w 58"/>
                <a:gd name="T1" fmla="*/ 17 h 57"/>
                <a:gd name="T2" fmla="*/ 0 w 58"/>
                <a:gd name="T3" fmla="*/ 56 h 57"/>
                <a:gd name="T4" fmla="*/ 26 w 58"/>
                <a:gd name="T5" fmla="*/ 0 h 57"/>
                <a:gd name="T6" fmla="*/ 0 60000 65536"/>
                <a:gd name="T7" fmla="*/ 0 60000 65536"/>
                <a:gd name="T8" fmla="*/ 0 60000 65536"/>
              </a:gdLst>
              <a:ahLst/>
              <a:cxnLst>
                <a:cxn ang="T6">
                  <a:pos x="T0" y="T1"/>
                </a:cxn>
                <a:cxn ang="T7">
                  <a:pos x="T2" y="T3"/>
                </a:cxn>
                <a:cxn ang="T8">
                  <a:pos x="T4" y="T5"/>
                </a:cxn>
              </a:cxnLst>
              <a:rect l="0" t="0" r="r" b="b"/>
              <a:pathLst>
                <a:path w="58" h="57" extrusionOk="0">
                  <a:moveTo>
                    <a:pt x="57" y="17"/>
                  </a:moveTo>
                  <a:lnTo>
                    <a:pt x="0" y="56"/>
                  </a:lnTo>
                  <a:lnTo>
                    <a:pt x="26" y="0"/>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22" name="Freeform 22"/>
            <p:cNvSpPr/>
            <p:nvPr/>
          </p:nvSpPr>
          <p:spPr bwMode="auto">
            <a:xfrm>
              <a:off x="2327" y="3631"/>
              <a:ext cx="1" cy="213"/>
            </a:xfrm>
            <a:custGeom>
              <a:avLst/>
              <a:gdLst>
                <a:gd name="T0" fmla="*/ 0 w 1"/>
                <a:gd name="T1" fmla="*/ 0 h 214"/>
                <a:gd name="T2" fmla="*/ 0 w 1"/>
                <a:gd name="T3" fmla="*/ 213 h 214"/>
                <a:gd name="T4" fmla="*/ 0 w 1"/>
                <a:gd name="T5" fmla="*/ 0 h 214"/>
                <a:gd name="T6" fmla="*/ 0 60000 65536"/>
                <a:gd name="T7" fmla="*/ 0 60000 65536"/>
                <a:gd name="T8" fmla="*/ 0 60000 65536"/>
              </a:gdLst>
              <a:ahLst/>
              <a:cxnLst>
                <a:cxn ang="T6">
                  <a:pos x="T0" y="T1"/>
                </a:cxn>
                <a:cxn ang="T7">
                  <a:pos x="T2" y="T3"/>
                </a:cxn>
                <a:cxn ang="T8">
                  <a:pos x="T4" y="T5"/>
                </a:cxn>
              </a:cxnLst>
              <a:rect l="0" t="0" r="r" b="b"/>
              <a:pathLst>
                <a:path w="1" h="214" extrusionOk="0">
                  <a:moveTo>
                    <a:pt x="0" y="0"/>
                  </a:moveTo>
                  <a:lnTo>
                    <a:pt x="0" y="213"/>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23" name="Freeform 23"/>
            <p:cNvSpPr/>
            <p:nvPr/>
          </p:nvSpPr>
          <p:spPr bwMode="auto">
            <a:xfrm>
              <a:off x="2310" y="3788"/>
              <a:ext cx="37" cy="57"/>
            </a:xfrm>
            <a:custGeom>
              <a:avLst/>
              <a:gdLst>
                <a:gd name="T0" fmla="*/ 36 w 37"/>
                <a:gd name="T1" fmla="*/ 0 h 57"/>
                <a:gd name="T2" fmla="*/ 18 w 37"/>
                <a:gd name="T3" fmla="*/ 56 h 57"/>
                <a:gd name="T4" fmla="*/ 0 w 37"/>
                <a:gd name="T5" fmla="*/ 0 h 57"/>
                <a:gd name="T6" fmla="*/ 0 60000 65536"/>
                <a:gd name="T7" fmla="*/ 0 60000 65536"/>
                <a:gd name="T8" fmla="*/ 0 60000 65536"/>
              </a:gdLst>
              <a:ahLst/>
              <a:cxnLst>
                <a:cxn ang="T6">
                  <a:pos x="T0" y="T1"/>
                </a:cxn>
                <a:cxn ang="T7">
                  <a:pos x="T2" y="T3"/>
                </a:cxn>
                <a:cxn ang="T8">
                  <a:pos x="T4" y="T5"/>
                </a:cxn>
              </a:cxnLst>
              <a:rect l="0" t="0" r="r" b="b"/>
              <a:pathLst>
                <a:path w="37" h="57" extrusionOk="0">
                  <a:moveTo>
                    <a:pt x="36" y="0"/>
                  </a:moveTo>
                  <a:lnTo>
                    <a:pt x="18" y="56"/>
                  </a:lnTo>
                  <a:lnTo>
                    <a:pt x="0" y="0"/>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24" name="Freeform 24"/>
            <p:cNvSpPr/>
            <p:nvPr/>
          </p:nvSpPr>
          <p:spPr bwMode="auto">
            <a:xfrm>
              <a:off x="3358" y="3844"/>
              <a:ext cx="470" cy="248"/>
            </a:xfrm>
            <a:custGeom>
              <a:avLst/>
              <a:gdLst>
                <a:gd name="T0" fmla="*/ 0 w 470"/>
                <a:gd name="T1" fmla="*/ 0 h 248"/>
                <a:gd name="T2" fmla="*/ 469 w 470"/>
                <a:gd name="T3" fmla="*/ 0 h 248"/>
                <a:gd name="T4" fmla="*/ 469 w 470"/>
                <a:gd name="T5" fmla="*/ 247 h 248"/>
                <a:gd name="T6" fmla="*/ 0 w 470"/>
                <a:gd name="T7" fmla="*/ 247 h 248"/>
                <a:gd name="T8" fmla="*/ 0 w 470"/>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 h="248" extrusionOk="0">
                  <a:moveTo>
                    <a:pt x="0" y="0"/>
                  </a:moveTo>
                  <a:lnTo>
                    <a:pt x="469" y="0"/>
                  </a:lnTo>
                  <a:lnTo>
                    <a:pt x="469" y="247"/>
                  </a:lnTo>
                  <a:lnTo>
                    <a:pt x="0" y="247"/>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25" name="Freeform 25"/>
            <p:cNvSpPr/>
            <p:nvPr/>
          </p:nvSpPr>
          <p:spPr bwMode="auto">
            <a:xfrm>
              <a:off x="3125" y="3936"/>
              <a:ext cx="75" cy="29"/>
            </a:xfrm>
            <a:custGeom>
              <a:avLst/>
              <a:gdLst>
                <a:gd name="T0" fmla="*/ 74 w 75"/>
                <a:gd name="T1" fmla="*/ 28 h 29"/>
                <a:gd name="T2" fmla="*/ 0 w 75"/>
                <a:gd name="T3" fmla="*/ 14 h 29"/>
                <a:gd name="T4" fmla="*/ 74 w 75"/>
                <a:gd name="T5" fmla="*/ 0 h 29"/>
                <a:gd name="T6" fmla="*/ 0 60000 65536"/>
                <a:gd name="T7" fmla="*/ 0 60000 65536"/>
                <a:gd name="T8" fmla="*/ 0 60000 65536"/>
              </a:gdLst>
              <a:ahLst/>
              <a:cxnLst>
                <a:cxn ang="T6">
                  <a:pos x="T0" y="T1"/>
                </a:cxn>
                <a:cxn ang="T7">
                  <a:pos x="T2" y="T3"/>
                </a:cxn>
                <a:cxn ang="T8">
                  <a:pos x="T4" y="T5"/>
                </a:cxn>
              </a:cxnLst>
              <a:rect l="0" t="0" r="r" b="b"/>
              <a:pathLst>
                <a:path w="75" h="29" extrusionOk="0">
                  <a:moveTo>
                    <a:pt x="74" y="28"/>
                  </a:moveTo>
                  <a:lnTo>
                    <a:pt x="0" y="14"/>
                  </a:lnTo>
                  <a:lnTo>
                    <a:pt x="74" y="0"/>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26" name="Freeform 26"/>
            <p:cNvSpPr/>
            <p:nvPr/>
          </p:nvSpPr>
          <p:spPr bwMode="auto">
            <a:xfrm>
              <a:off x="3125" y="3950"/>
              <a:ext cx="234" cy="1"/>
            </a:xfrm>
            <a:custGeom>
              <a:avLst/>
              <a:gdLst>
                <a:gd name="T0" fmla="*/ 0 w 234"/>
                <a:gd name="T1" fmla="*/ 0 h 1"/>
                <a:gd name="T2" fmla="*/ 233 w 234"/>
                <a:gd name="T3" fmla="*/ 0 h 1"/>
                <a:gd name="T4" fmla="*/ 0 w 234"/>
                <a:gd name="T5" fmla="*/ 0 h 1"/>
                <a:gd name="T6" fmla="*/ 0 60000 65536"/>
                <a:gd name="T7" fmla="*/ 0 60000 65536"/>
                <a:gd name="T8" fmla="*/ 0 60000 65536"/>
              </a:gdLst>
              <a:ahLst/>
              <a:cxnLst>
                <a:cxn ang="T6">
                  <a:pos x="T0" y="T1"/>
                </a:cxn>
                <a:cxn ang="T7">
                  <a:pos x="T2" y="T3"/>
                </a:cxn>
                <a:cxn ang="T8">
                  <a:pos x="T4" y="T5"/>
                </a:cxn>
              </a:cxnLst>
              <a:rect l="0" t="0" r="r" b="b"/>
              <a:pathLst>
                <a:path w="234" h="1" extrusionOk="0">
                  <a:moveTo>
                    <a:pt x="0" y="0"/>
                  </a:moveTo>
                  <a:lnTo>
                    <a:pt x="233" y="0"/>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27" name="Freeform 27"/>
            <p:cNvSpPr/>
            <p:nvPr/>
          </p:nvSpPr>
          <p:spPr bwMode="auto">
            <a:xfrm>
              <a:off x="3284" y="3936"/>
              <a:ext cx="75" cy="29"/>
            </a:xfrm>
            <a:custGeom>
              <a:avLst/>
              <a:gdLst>
                <a:gd name="T0" fmla="*/ 0 w 75"/>
                <a:gd name="T1" fmla="*/ 0 h 29"/>
                <a:gd name="T2" fmla="*/ 74 w 75"/>
                <a:gd name="T3" fmla="*/ 14 h 29"/>
                <a:gd name="T4" fmla="*/ 0 w 75"/>
                <a:gd name="T5" fmla="*/ 28 h 29"/>
                <a:gd name="T6" fmla="*/ 0 60000 65536"/>
                <a:gd name="T7" fmla="*/ 0 60000 65536"/>
                <a:gd name="T8" fmla="*/ 0 60000 65536"/>
              </a:gdLst>
              <a:ahLst/>
              <a:cxnLst>
                <a:cxn ang="T6">
                  <a:pos x="T0" y="T1"/>
                </a:cxn>
                <a:cxn ang="T7">
                  <a:pos x="T2" y="T3"/>
                </a:cxn>
                <a:cxn ang="T8">
                  <a:pos x="T4" y="T5"/>
                </a:cxn>
              </a:cxnLst>
              <a:rect l="0" t="0" r="r" b="b"/>
              <a:pathLst>
                <a:path w="75" h="29" extrusionOk="0">
                  <a:moveTo>
                    <a:pt x="0" y="0"/>
                  </a:moveTo>
                  <a:lnTo>
                    <a:pt x="74" y="14"/>
                  </a:lnTo>
                  <a:lnTo>
                    <a:pt x="0" y="28"/>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28" name="Freeform 28"/>
            <p:cNvSpPr/>
            <p:nvPr/>
          </p:nvSpPr>
          <p:spPr bwMode="auto">
            <a:xfrm>
              <a:off x="3405" y="3631"/>
              <a:ext cx="190" cy="213"/>
            </a:xfrm>
            <a:custGeom>
              <a:avLst/>
              <a:gdLst>
                <a:gd name="T0" fmla="*/ 0 w 190"/>
                <a:gd name="T1" fmla="*/ 0 h 214"/>
                <a:gd name="T2" fmla="*/ 189 w 190"/>
                <a:gd name="T3" fmla="*/ 213 h 214"/>
                <a:gd name="T4" fmla="*/ 0 w 190"/>
                <a:gd name="T5" fmla="*/ 0 h 214"/>
                <a:gd name="T6" fmla="*/ 0 60000 65536"/>
                <a:gd name="T7" fmla="*/ 0 60000 65536"/>
                <a:gd name="T8" fmla="*/ 0 60000 65536"/>
              </a:gdLst>
              <a:ahLst/>
              <a:cxnLst>
                <a:cxn ang="T6">
                  <a:pos x="T0" y="T1"/>
                </a:cxn>
                <a:cxn ang="T7">
                  <a:pos x="T2" y="T3"/>
                </a:cxn>
                <a:cxn ang="T8">
                  <a:pos x="T4" y="T5"/>
                </a:cxn>
              </a:cxnLst>
              <a:rect l="0" t="0" r="r" b="b"/>
              <a:pathLst>
                <a:path w="190" h="214" extrusionOk="0">
                  <a:moveTo>
                    <a:pt x="0" y="0"/>
                  </a:moveTo>
                  <a:lnTo>
                    <a:pt x="189" y="213"/>
                  </a:lnTo>
                  <a:lnTo>
                    <a:pt x="0" y="0"/>
                  </a:lnTo>
                </a:path>
              </a:pathLst>
            </a:custGeom>
            <a:noFill/>
            <a:ln w="12700" cap="rnd" cmpd="sng">
              <a:solidFill>
                <a:srgbClr val="FF8200"/>
              </a:solidFill>
              <a:prstDash val="solid"/>
              <a:round/>
            </a:ln>
            <a:effectLst/>
          </p:spPr>
          <p:txBody>
            <a:bodyPr/>
            <a:lstStyle/>
            <a:p>
              <a:pPr>
                <a:defRPr/>
              </a:pPr>
              <a:endParaRPr lang="es-PE"/>
            </a:p>
          </p:txBody>
        </p:sp>
        <p:sp>
          <p:nvSpPr>
            <p:cNvPr id="29" name="Freeform 29"/>
            <p:cNvSpPr/>
            <p:nvPr/>
          </p:nvSpPr>
          <p:spPr bwMode="auto">
            <a:xfrm>
              <a:off x="3536" y="3788"/>
              <a:ext cx="59" cy="57"/>
            </a:xfrm>
            <a:custGeom>
              <a:avLst/>
              <a:gdLst>
                <a:gd name="T0" fmla="*/ 31 w 59"/>
                <a:gd name="T1" fmla="*/ 0 h 57"/>
                <a:gd name="T2" fmla="*/ 58 w 59"/>
                <a:gd name="T3" fmla="*/ 56 h 57"/>
                <a:gd name="T4" fmla="*/ 0 w 59"/>
                <a:gd name="T5" fmla="*/ 17 h 57"/>
                <a:gd name="T6" fmla="*/ 0 60000 65536"/>
                <a:gd name="T7" fmla="*/ 0 60000 65536"/>
                <a:gd name="T8" fmla="*/ 0 60000 65536"/>
              </a:gdLst>
              <a:ahLst/>
              <a:cxnLst>
                <a:cxn ang="T6">
                  <a:pos x="T0" y="T1"/>
                </a:cxn>
                <a:cxn ang="T7">
                  <a:pos x="T2" y="T3"/>
                </a:cxn>
                <a:cxn ang="T8">
                  <a:pos x="T4" y="T5"/>
                </a:cxn>
              </a:cxnLst>
              <a:rect l="0" t="0" r="r" b="b"/>
              <a:pathLst>
                <a:path w="59" h="57" extrusionOk="0">
                  <a:moveTo>
                    <a:pt x="31" y="0"/>
                  </a:moveTo>
                  <a:lnTo>
                    <a:pt x="58" y="56"/>
                  </a:lnTo>
                  <a:lnTo>
                    <a:pt x="0" y="17"/>
                  </a:lnTo>
                </a:path>
              </a:pathLst>
            </a:custGeom>
            <a:noFill/>
            <a:ln w="12700" cap="rnd" cmpd="sng">
              <a:solidFill>
                <a:srgbClr val="FF8200"/>
              </a:solidFill>
              <a:prstDash val="solid"/>
              <a:round/>
              <a:headEnd type="none" w="sm" len="sm"/>
              <a:tailEnd type="none" w="sm" len="sm"/>
            </a:ln>
            <a:effectLst/>
          </p:spPr>
          <p:txBody>
            <a:bodyPr/>
            <a:lstStyle/>
            <a:p>
              <a:pPr>
                <a:defRPr/>
              </a:pPr>
              <a:endParaRPr lang="es-PE"/>
            </a:p>
          </p:txBody>
        </p:sp>
        <p:sp>
          <p:nvSpPr>
            <p:cNvPr id="30" name="Rectangle 30"/>
            <p:cNvSpPr>
              <a:spLocks noChangeArrowheads="1"/>
            </p:cNvSpPr>
            <p:nvPr/>
          </p:nvSpPr>
          <p:spPr bwMode="auto">
            <a:xfrm>
              <a:off x="3145" y="2833"/>
              <a:ext cx="819" cy="192"/>
            </a:xfrm>
            <a:prstGeom prst="rect">
              <a:avLst/>
            </a:prstGeom>
            <a:noFill/>
            <a:ln>
              <a:noFill/>
            </a:ln>
            <a:effectLst/>
          </p:spPr>
          <p:txBody>
            <a:bodyPr wrap="none" lIns="92075" tIns="46038" rIns="92075" bIns="46038">
              <a:spAutoFit/>
            </a:bodyPr>
            <a:lstStyle>
              <a:lvl1pPr>
                <a:defRPr sz="1200">
                  <a:solidFill>
                    <a:srgbClr val="CF0E30"/>
                  </a:solidFill>
                  <a:latin typeface="Book Antiqua"/>
                  <a:ea typeface="Osaka"/>
                </a:defRPr>
              </a:lvl1pPr>
              <a:lvl2pPr marL="742950" indent="-285750">
                <a:defRPr sz="1200">
                  <a:solidFill>
                    <a:srgbClr val="CF0E30"/>
                  </a:solidFill>
                  <a:latin typeface="Book Antiqua"/>
                  <a:ea typeface="Osaka"/>
                </a:defRPr>
              </a:lvl2pPr>
              <a:lvl3pPr marL="1143000" indent="-228600">
                <a:defRPr sz="1200">
                  <a:solidFill>
                    <a:srgbClr val="CF0E30"/>
                  </a:solidFill>
                  <a:latin typeface="Book Antiqua"/>
                  <a:ea typeface="Osaka"/>
                </a:defRPr>
              </a:lvl3pPr>
              <a:lvl4pPr marL="1600200" indent="-228600">
                <a:defRPr sz="1200">
                  <a:solidFill>
                    <a:srgbClr val="CF0E30"/>
                  </a:solidFill>
                  <a:latin typeface="Book Antiqua"/>
                  <a:ea typeface="Osaka"/>
                </a:defRPr>
              </a:lvl4pPr>
              <a:lvl5pPr marL="2057400" indent="-228600">
                <a:defRPr sz="1200">
                  <a:solidFill>
                    <a:srgbClr val="CF0E30"/>
                  </a:solidFill>
                  <a:latin typeface="Book Antiqua"/>
                  <a:ea typeface="Osaka"/>
                </a:defRPr>
              </a:lvl5pPr>
              <a:lvl6pPr marL="2514600" indent="-228600">
                <a:spcBef>
                  <a:spcPts val="0"/>
                </a:spcBef>
                <a:spcAft>
                  <a:spcPts val="0"/>
                </a:spcAft>
                <a:defRPr sz="1200">
                  <a:solidFill>
                    <a:srgbClr val="CF0E30"/>
                  </a:solidFill>
                  <a:latin typeface="Book Antiqua"/>
                  <a:ea typeface="Osaka"/>
                </a:defRPr>
              </a:lvl6pPr>
              <a:lvl7pPr marL="2971800" indent="-228600">
                <a:spcBef>
                  <a:spcPts val="0"/>
                </a:spcBef>
                <a:spcAft>
                  <a:spcPts val="0"/>
                </a:spcAft>
                <a:defRPr sz="1200">
                  <a:solidFill>
                    <a:srgbClr val="CF0E30"/>
                  </a:solidFill>
                  <a:latin typeface="Book Antiqua"/>
                  <a:ea typeface="Osaka"/>
                </a:defRPr>
              </a:lvl7pPr>
              <a:lvl8pPr marL="3429000" indent="-228600">
                <a:spcBef>
                  <a:spcPts val="0"/>
                </a:spcBef>
                <a:spcAft>
                  <a:spcPts val="0"/>
                </a:spcAft>
                <a:defRPr sz="1200">
                  <a:solidFill>
                    <a:srgbClr val="CF0E30"/>
                  </a:solidFill>
                  <a:latin typeface="Book Antiqua"/>
                  <a:ea typeface="Osaka"/>
                </a:defRPr>
              </a:lvl8pPr>
              <a:lvl9pPr marL="3886200" indent="-228600">
                <a:spcBef>
                  <a:spcPts val="0"/>
                </a:spcBef>
                <a:spcAft>
                  <a:spcPts val="0"/>
                </a:spcAft>
                <a:defRPr sz="1200">
                  <a:solidFill>
                    <a:srgbClr val="CF0E30"/>
                  </a:solidFill>
                  <a:latin typeface="Book Antiqua"/>
                  <a:ea typeface="Osaka"/>
                </a:defRPr>
              </a:lvl9pPr>
            </a:lstStyle>
            <a:p>
              <a:pPr>
                <a:defRPr/>
              </a:pPr>
              <a:r>
                <a:rPr lang="en-US" sz="1400" b="1">
                  <a:solidFill>
                    <a:srgbClr val="000000"/>
                  </a:solidFill>
                  <a:latin typeface="Arial"/>
                </a:rPr>
                <a:t>Index Entries</a:t>
              </a:r>
            </a:p>
          </p:txBody>
        </p:sp>
        <p:sp>
          <p:nvSpPr>
            <p:cNvPr id="31" name="Rectangle 31"/>
            <p:cNvSpPr>
              <a:spLocks noChangeArrowheads="1"/>
            </p:cNvSpPr>
            <p:nvPr/>
          </p:nvSpPr>
          <p:spPr bwMode="auto">
            <a:xfrm>
              <a:off x="2253" y="4174"/>
              <a:ext cx="770" cy="192"/>
            </a:xfrm>
            <a:prstGeom prst="rect">
              <a:avLst/>
            </a:prstGeom>
            <a:noFill/>
            <a:ln>
              <a:noFill/>
            </a:ln>
            <a:effectLst/>
          </p:spPr>
          <p:txBody>
            <a:bodyPr wrap="none" lIns="92075" tIns="46038" rIns="92075" bIns="46038">
              <a:spAutoFit/>
            </a:bodyPr>
            <a:lstStyle>
              <a:lvl1pPr>
                <a:defRPr sz="1200">
                  <a:solidFill>
                    <a:srgbClr val="CF0E30"/>
                  </a:solidFill>
                  <a:latin typeface="Book Antiqua"/>
                  <a:ea typeface="Osaka"/>
                </a:defRPr>
              </a:lvl1pPr>
              <a:lvl2pPr marL="742950" indent="-285750">
                <a:defRPr sz="1200">
                  <a:solidFill>
                    <a:srgbClr val="CF0E30"/>
                  </a:solidFill>
                  <a:latin typeface="Book Antiqua"/>
                  <a:ea typeface="Osaka"/>
                </a:defRPr>
              </a:lvl2pPr>
              <a:lvl3pPr marL="1143000" indent="-228600">
                <a:defRPr sz="1200">
                  <a:solidFill>
                    <a:srgbClr val="CF0E30"/>
                  </a:solidFill>
                  <a:latin typeface="Book Antiqua"/>
                  <a:ea typeface="Osaka"/>
                </a:defRPr>
              </a:lvl3pPr>
              <a:lvl4pPr marL="1600200" indent="-228600">
                <a:defRPr sz="1200">
                  <a:solidFill>
                    <a:srgbClr val="CF0E30"/>
                  </a:solidFill>
                  <a:latin typeface="Book Antiqua"/>
                  <a:ea typeface="Osaka"/>
                </a:defRPr>
              </a:lvl4pPr>
              <a:lvl5pPr marL="2057400" indent="-228600">
                <a:defRPr sz="1200">
                  <a:solidFill>
                    <a:srgbClr val="CF0E30"/>
                  </a:solidFill>
                  <a:latin typeface="Book Antiqua"/>
                  <a:ea typeface="Osaka"/>
                </a:defRPr>
              </a:lvl5pPr>
              <a:lvl6pPr marL="2514600" indent="-228600">
                <a:spcBef>
                  <a:spcPts val="0"/>
                </a:spcBef>
                <a:spcAft>
                  <a:spcPts val="0"/>
                </a:spcAft>
                <a:defRPr sz="1200">
                  <a:solidFill>
                    <a:srgbClr val="CF0E30"/>
                  </a:solidFill>
                  <a:latin typeface="Book Antiqua"/>
                  <a:ea typeface="Osaka"/>
                </a:defRPr>
              </a:lvl6pPr>
              <a:lvl7pPr marL="2971800" indent="-228600">
                <a:spcBef>
                  <a:spcPts val="0"/>
                </a:spcBef>
                <a:spcAft>
                  <a:spcPts val="0"/>
                </a:spcAft>
                <a:defRPr sz="1200">
                  <a:solidFill>
                    <a:srgbClr val="CF0E30"/>
                  </a:solidFill>
                  <a:latin typeface="Book Antiqua"/>
                  <a:ea typeface="Osaka"/>
                </a:defRPr>
              </a:lvl7pPr>
              <a:lvl8pPr marL="3429000" indent="-228600">
                <a:spcBef>
                  <a:spcPts val="0"/>
                </a:spcBef>
                <a:spcAft>
                  <a:spcPts val="0"/>
                </a:spcAft>
                <a:defRPr sz="1200">
                  <a:solidFill>
                    <a:srgbClr val="CF0E30"/>
                  </a:solidFill>
                  <a:latin typeface="Book Antiqua"/>
                  <a:ea typeface="Osaka"/>
                </a:defRPr>
              </a:lvl8pPr>
              <a:lvl9pPr marL="3886200" indent="-228600">
                <a:spcBef>
                  <a:spcPts val="0"/>
                </a:spcBef>
                <a:spcAft>
                  <a:spcPts val="0"/>
                </a:spcAft>
                <a:defRPr sz="1200">
                  <a:solidFill>
                    <a:srgbClr val="CF0E30"/>
                  </a:solidFill>
                  <a:latin typeface="Book Antiqua"/>
                  <a:ea typeface="Osaka"/>
                </a:defRPr>
              </a:lvl9pPr>
            </a:lstStyle>
            <a:p>
              <a:pPr>
                <a:defRPr/>
              </a:pPr>
              <a:r>
                <a:rPr lang="en-US" sz="1400" b="1">
                  <a:solidFill>
                    <a:srgbClr val="000000"/>
                  </a:solidFill>
                  <a:latin typeface="Arial"/>
                </a:rPr>
                <a:t>Data Entries</a:t>
              </a:r>
            </a:p>
          </p:txBody>
        </p:sp>
        <p:sp>
          <p:nvSpPr>
            <p:cNvPr id="32" name="Rectangle 32"/>
            <p:cNvSpPr>
              <a:spLocks noChangeArrowheads="1"/>
            </p:cNvSpPr>
            <p:nvPr/>
          </p:nvSpPr>
          <p:spPr bwMode="auto">
            <a:xfrm>
              <a:off x="2310" y="4316"/>
              <a:ext cx="713" cy="194"/>
            </a:xfrm>
            <a:prstGeom prst="rect">
              <a:avLst/>
            </a:prstGeom>
            <a:noFill/>
            <a:ln>
              <a:noFill/>
            </a:ln>
            <a:effectLst/>
          </p:spPr>
          <p:txBody>
            <a:bodyPr wrap="square" lIns="92075" tIns="46038" rIns="92075" bIns="46038">
              <a:spAutoFit/>
            </a:bodyPr>
            <a:lstStyle>
              <a:lvl1pPr>
                <a:defRPr sz="1200">
                  <a:solidFill>
                    <a:srgbClr val="CF0E30"/>
                  </a:solidFill>
                  <a:latin typeface="Book Antiqua"/>
                  <a:ea typeface="Osaka"/>
                </a:defRPr>
              </a:lvl1pPr>
              <a:lvl2pPr marL="742950" indent="-285750">
                <a:defRPr sz="1200">
                  <a:solidFill>
                    <a:srgbClr val="CF0E30"/>
                  </a:solidFill>
                  <a:latin typeface="Book Antiqua"/>
                  <a:ea typeface="Osaka"/>
                </a:defRPr>
              </a:lvl2pPr>
              <a:lvl3pPr marL="1143000" indent="-228600">
                <a:defRPr sz="1200">
                  <a:solidFill>
                    <a:srgbClr val="CF0E30"/>
                  </a:solidFill>
                  <a:latin typeface="Book Antiqua"/>
                  <a:ea typeface="Osaka"/>
                </a:defRPr>
              </a:lvl3pPr>
              <a:lvl4pPr marL="1600200" indent="-228600">
                <a:defRPr sz="1200">
                  <a:solidFill>
                    <a:srgbClr val="CF0E30"/>
                  </a:solidFill>
                  <a:latin typeface="Book Antiqua"/>
                  <a:ea typeface="Osaka"/>
                </a:defRPr>
              </a:lvl4pPr>
              <a:lvl5pPr marL="2057400" indent="-228600">
                <a:defRPr sz="1200">
                  <a:solidFill>
                    <a:srgbClr val="CF0E30"/>
                  </a:solidFill>
                  <a:latin typeface="Book Antiqua"/>
                  <a:ea typeface="Osaka"/>
                </a:defRPr>
              </a:lvl5pPr>
              <a:lvl6pPr marL="2514600" indent="-228600">
                <a:spcBef>
                  <a:spcPts val="0"/>
                </a:spcBef>
                <a:spcAft>
                  <a:spcPts val="0"/>
                </a:spcAft>
                <a:defRPr sz="1200">
                  <a:solidFill>
                    <a:srgbClr val="CF0E30"/>
                  </a:solidFill>
                  <a:latin typeface="Book Antiqua"/>
                  <a:ea typeface="Osaka"/>
                </a:defRPr>
              </a:lvl6pPr>
              <a:lvl7pPr marL="2971800" indent="-228600">
                <a:spcBef>
                  <a:spcPts val="0"/>
                </a:spcBef>
                <a:spcAft>
                  <a:spcPts val="0"/>
                </a:spcAft>
                <a:defRPr sz="1200">
                  <a:solidFill>
                    <a:srgbClr val="CF0E30"/>
                  </a:solidFill>
                  <a:latin typeface="Book Antiqua"/>
                  <a:ea typeface="Osaka"/>
                </a:defRPr>
              </a:lvl7pPr>
              <a:lvl8pPr marL="3429000" indent="-228600">
                <a:spcBef>
                  <a:spcPts val="0"/>
                </a:spcBef>
                <a:spcAft>
                  <a:spcPts val="0"/>
                </a:spcAft>
                <a:defRPr sz="1200">
                  <a:solidFill>
                    <a:srgbClr val="CF0E30"/>
                  </a:solidFill>
                  <a:latin typeface="Book Antiqua"/>
                  <a:ea typeface="Osaka"/>
                </a:defRPr>
              </a:lvl8pPr>
              <a:lvl9pPr marL="3886200" indent="-228600">
                <a:spcBef>
                  <a:spcPts val="0"/>
                </a:spcBef>
                <a:spcAft>
                  <a:spcPts val="0"/>
                </a:spcAft>
                <a:defRPr sz="1200">
                  <a:solidFill>
                    <a:srgbClr val="CF0E30"/>
                  </a:solidFill>
                  <a:latin typeface="Book Antiqua"/>
                  <a:ea typeface="Osaka"/>
                </a:defRPr>
              </a:lvl9pPr>
            </a:lstStyle>
            <a:p>
              <a:pPr>
                <a:defRPr/>
              </a:pPr>
              <a:r>
                <a:rPr lang="en-US" sz="1400" b="1">
                  <a:solidFill>
                    <a:srgbClr val="000000"/>
                  </a:solidFill>
                  <a:latin typeface="Arial"/>
                </a:rPr>
                <a:t>(Records)</a:t>
              </a:r>
            </a:p>
          </p:txBody>
        </p:sp>
        <p:sp>
          <p:nvSpPr>
            <p:cNvPr id="33" name="Rectangle 33"/>
            <p:cNvSpPr>
              <a:spLocks noChangeArrowheads="1"/>
            </p:cNvSpPr>
            <p:nvPr/>
          </p:nvSpPr>
          <p:spPr bwMode="auto">
            <a:xfrm>
              <a:off x="3145" y="3011"/>
              <a:ext cx="900" cy="192"/>
            </a:xfrm>
            <a:prstGeom prst="rect">
              <a:avLst/>
            </a:prstGeom>
            <a:noFill/>
            <a:ln>
              <a:noFill/>
            </a:ln>
            <a:effectLst/>
          </p:spPr>
          <p:txBody>
            <a:bodyPr wrap="none" lIns="92075" tIns="46038" rIns="92075" bIns="46038">
              <a:spAutoFit/>
            </a:bodyPr>
            <a:lstStyle>
              <a:lvl1pPr>
                <a:defRPr sz="1200">
                  <a:solidFill>
                    <a:srgbClr val="CF0E30"/>
                  </a:solidFill>
                  <a:latin typeface="Book Antiqua"/>
                  <a:ea typeface="Osaka"/>
                </a:defRPr>
              </a:lvl1pPr>
              <a:lvl2pPr marL="742950" indent="-285750">
                <a:defRPr sz="1200">
                  <a:solidFill>
                    <a:srgbClr val="CF0E30"/>
                  </a:solidFill>
                  <a:latin typeface="Book Antiqua"/>
                  <a:ea typeface="Osaka"/>
                </a:defRPr>
              </a:lvl2pPr>
              <a:lvl3pPr marL="1143000" indent="-228600">
                <a:defRPr sz="1200">
                  <a:solidFill>
                    <a:srgbClr val="CF0E30"/>
                  </a:solidFill>
                  <a:latin typeface="Book Antiqua"/>
                  <a:ea typeface="Osaka"/>
                </a:defRPr>
              </a:lvl3pPr>
              <a:lvl4pPr marL="1600200" indent="-228600">
                <a:defRPr sz="1200">
                  <a:solidFill>
                    <a:srgbClr val="CF0E30"/>
                  </a:solidFill>
                  <a:latin typeface="Book Antiqua"/>
                  <a:ea typeface="Osaka"/>
                </a:defRPr>
              </a:lvl4pPr>
              <a:lvl5pPr marL="2057400" indent="-228600">
                <a:defRPr sz="1200">
                  <a:solidFill>
                    <a:srgbClr val="CF0E30"/>
                  </a:solidFill>
                  <a:latin typeface="Book Antiqua"/>
                  <a:ea typeface="Osaka"/>
                </a:defRPr>
              </a:lvl5pPr>
              <a:lvl6pPr marL="2514600" indent="-228600">
                <a:spcBef>
                  <a:spcPts val="0"/>
                </a:spcBef>
                <a:spcAft>
                  <a:spcPts val="0"/>
                </a:spcAft>
                <a:defRPr sz="1200">
                  <a:solidFill>
                    <a:srgbClr val="CF0E30"/>
                  </a:solidFill>
                  <a:latin typeface="Book Antiqua"/>
                  <a:ea typeface="Osaka"/>
                </a:defRPr>
              </a:lvl6pPr>
              <a:lvl7pPr marL="2971800" indent="-228600">
                <a:spcBef>
                  <a:spcPts val="0"/>
                </a:spcBef>
                <a:spcAft>
                  <a:spcPts val="0"/>
                </a:spcAft>
                <a:defRPr sz="1200">
                  <a:solidFill>
                    <a:srgbClr val="CF0E30"/>
                  </a:solidFill>
                  <a:latin typeface="Book Antiqua"/>
                  <a:ea typeface="Osaka"/>
                </a:defRPr>
              </a:lvl7pPr>
              <a:lvl8pPr marL="3429000" indent="-228600">
                <a:spcBef>
                  <a:spcPts val="0"/>
                </a:spcBef>
                <a:spcAft>
                  <a:spcPts val="0"/>
                </a:spcAft>
                <a:defRPr sz="1200">
                  <a:solidFill>
                    <a:srgbClr val="CF0E30"/>
                  </a:solidFill>
                  <a:latin typeface="Book Antiqua"/>
                  <a:ea typeface="Osaka"/>
                </a:defRPr>
              </a:lvl8pPr>
              <a:lvl9pPr marL="3886200" indent="-228600">
                <a:spcBef>
                  <a:spcPts val="0"/>
                </a:spcBef>
                <a:spcAft>
                  <a:spcPts val="0"/>
                </a:spcAft>
                <a:defRPr sz="1200">
                  <a:solidFill>
                    <a:srgbClr val="CF0E30"/>
                  </a:solidFill>
                  <a:latin typeface="Book Antiqua"/>
                  <a:ea typeface="Osaka"/>
                </a:defRPr>
              </a:lvl9pPr>
            </a:lstStyle>
            <a:p>
              <a:pPr>
                <a:defRPr/>
              </a:pPr>
              <a:r>
                <a:rPr lang="en-US" sz="1400" b="1">
                  <a:solidFill>
                    <a:srgbClr val="000000"/>
                  </a:solidFill>
                  <a:latin typeface="Arial"/>
                </a:rPr>
                <a:t>(Direct search)</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tángulo 30"/>
          <p:cNvSpPr/>
          <p:nvPr/>
        </p:nvSpPr>
        <p:spPr bwMode="auto">
          <a:xfrm>
            <a:off x="66109" y="3278411"/>
            <a:ext cx="8947386" cy="1055501"/>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sp>
        <p:nvSpPr>
          <p:cNvPr id="5" name="Título 2"/>
          <p:cNvSpPr>
            <a:spLocks noGrp="1"/>
          </p:cNvSpPr>
          <p:nvPr>
            <p:ph type="title"/>
          </p:nvPr>
        </p:nvSpPr>
        <p:spPr bwMode="auto">
          <a:xfrm>
            <a:off x="311700" y="114860"/>
            <a:ext cx="8520600" cy="707400"/>
          </a:xfrm>
        </p:spPr>
        <p:txBody>
          <a:bodyPr/>
          <a:lstStyle/>
          <a:p>
            <a:pPr>
              <a:defRPr/>
            </a:pPr>
            <a:r>
              <a:rPr lang="en-US"/>
              <a:t>B+ Tree Index</a:t>
            </a:r>
          </a:p>
        </p:txBody>
      </p:sp>
      <p:graphicFrame>
        <p:nvGraphicFramePr>
          <p:cNvPr id="6" name="Tabla 5"/>
          <p:cNvGraphicFramePr>
            <a:graphicFrameLocks noGrp="1"/>
          </p:cNvGraphicFramePr>
          <p:nvPr/>
        </p:nvGraphicFramePr>
        <p:xfrm>
          <a:off x="3390900" y="1113525"/>
          <a:ext cx="2362199" cy="487680"/>
        </p:xfrm>
        <a:graphic>
          <a:graphicData uri="http://schemas.openxmlformats.org/drawingml/2006/table">
            <a:tbl>
              <a:tblPr firstRow="1" bandRow="1">
                <a:tableStyleId>{4C46C308-9DEF-7DAB-D4FC-1C3A57708A5B}</a:tableStyleId>
              </a:tblPr>
              <a:tblGrid>
                <a:gridCol w="518920">
                  <a:extLst>
                    <a:ext uri="{9D8B030D-6E8A-4147-A177-3AD203B41FA5}">
                      <a16:colId xmlns:a16="http://schemas.microsoft.com/office/drawing/2014/main" val="20000"/>
                    </a:ext>
                  </a:extLst>
                </a:gridCol>
                <a:gridCol w="247452">
                  <a:extLst>
                    <a:ext uri="{9D8B030D-6E8A-4147-A177-3AD203B41FA5}">
                      <a16:colId xmlns:a16="http://schemas.microsoft.com/office/drawing/2014/main" val="20001"/>
                    </a:ext>
                  </a:extLst>
                </a:gridCol>
                <a:gridCol w="373342">
                  <a:extLst>
                    <a:ext uri="{9D8B030D-6E8A-4147-A177-3AD203B41FA5}">
                      <a16:colId xmlns:a16="http://schemas.microsoft.com/office/drawing/2014/main" val="20002"/>
                    </a:ext>
                  </a:extLst>
                </a:gridCol>
                <a:gridCol w="435086">
                  <a:extLst>
                    <a:ext uri="{9D8B030D-6E8A-4147-A177-3AD203B41FA5}">
                      <a16:colId xmlns:a16="http://schemas.microsoft.com/office/drawing/2014/main" val="20003"/>
                    </a:ext>
                  </a:extLst>
                </a:gridCol>
                <a:gridCol w="214360">
                  <a:extLst>
                    <a:ext uri="{9D8B030D-6E8A-4147-A177-3AD203B41FA5}">
                      <a16:colId xmlns:a16="http://schemas.microsoft.com/office/drawing/2014/main" val="20004"/>
                    </a:ext>
                  </a:extLst>
                </a:gridCol>
                <a:gridCol w="573039">
                  <a:extLst>
                    <a:ext uri="{9D8B030D-6E8A-4147-A177-3AD203B41FA5}">
                      <a16:colId xmlns:a16="http://schemas.microsoft.com/office/drawing/2014/main" val="20005"/>
                    </a:ext>
                  </a:extLst>
                </a:gridCol>
              </a:tblGrid>
              <a:tr h="228889">
                <a:tc gridSpan="2">
                  <a:txBody>
                    <a:bodyPr/>
                    <a:lstStyle/>
                    <a:p>
                      <a:pPr algn="ctr">
                        <a:defRPr/>
                      </a:pPr>
                      <a:r>
                        <a:rPr lang="es-PE" sz="1000">
                          <a:solidFill>
                            <a:schemeClr val="tx1"/>
                          </a:solidFill>
                          <a:latin typeface="Open Sans"/>
                          <a:ea typeface="Open Sans"/>
                          <a:cs typeface="Open Sans"/>
                        </a:rPr>
                        <a:t>A-102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A-249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28889">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7" name="Tabla 9"/>
          <p:cNvGraphicFramePr>
            <a:graphicFrameLocks noGrp="1"/>
          </p:cNvGraphicFramePr>
          <p:nvPr/>
        </p:nvGraphicFramePr>
        <p:xfrm>
          <a:off x="502230" y="2280274"/>
          <a:ext cx="2370844" cy="487680"/>
        </p:xfrm>
        <a:graphic>
          <a:graphicData uri="http://schemas.openxmlformats.org/drawingml/2006/table">
            <a:tbl>
              <a:tblPr firstRow="1" bandRow="1">
                <a:tableStyleId>{4C46C308-9DEF-7DAB-D4FC-1C3A57708A5B}</a:tableStyleId>
              </a:tblPr>
              <a:tblGrid>
                <a:gridCol w="520819">
                  <a:extLst>
                    <a:ext uri="{9D8B030D-6E8A-4147-A177-3AD203B41FA5}">
                      <a16:colId xmlns:a16="http://schemas.microsoft.com/office/drawing/2014/main" val="20000"/>
                    </a:ext>
                  </a:extLst>
                </a:gridCol>
                <a:gridCol w="248358">
                  <a:extLst>
                    <a:ext uri="{9D8B030D-6E8A-4147-A177-3AD203B41FA5}">
                      <a16:colId xmlns:a16="http://schemas.microsoft.com/office/drawing/2014/main" val="20001"/>
                    </a:ext>
                  </a:extLst>
                </a:gridCol>
                <a:gridCol w="374708">
                  <a:extLst>
                    <a:ext uri="{9D8B030D-6E8A-4147-A177-3AD203B41FA5}">
                      <a16:colId xmlns:a16="http://schemas.microsoft.com/office/drawing/2014/main" val="20002"/>
                    </a:ext>
                  </a:extLst>
                </a:gridCol>
                <a:gridCol w="436678">
                  <a:extLst>
                    <a:ext uri="{9D8B030D-6E8A-4147-A177-3AD203B41FA5}">
                      <a16:colId xmlns:a16="http://schemas.microsoft.com/office/drawing/2014/main" val="20003"/>
                    </a:ext>
                  </a:extLst>
                </a:gridCol>
                <a:gridCol w="215145">
                  <a:extLst>
                    <a:ext uri="{9D8B030D-6E8A-4147-A177-3AD203B41FA5}">
                      <a16:colId xmlns:a16="http://schemas.microsoft.com/office/drawing/2014/main" val="20004"/>
                    </a:ext>
                  </a:extLst>
                </a:gridCol>
                <a:gridCol w="575136">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A-024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A-101</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A-102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8" name="Tabla 10"/>
          <p:cNvGraphicFramePr>
            <a:graphicFrameLocks noGrp="1"/>
          </p:cNvGraphicFramePr>
          <p:nvPr/>
        </p:nvGraphicFramePr>
        <p:xfrm>
          <a:off x="3382256" y="2280274"/>
          <a:ext cx="2370844" cy="487680"/>
        </p:xfrm>
        <a:graphic>
          <a:graphicData uri="http://schemas.openxmlformats.org/drawingml/2006/table">
            <a:tbl>
              <a:tblPr firstRow="1" bandRow="1">
                <a:tableStyleId>{4C46C308-9DEF-7DAB-D4FC-1C3A57708A5B}</a:tableStyleId>
              </a:tblPr>
              <a:tblGrid>
                <a:gridCol w="520819">
                  <a:extLst>
                    <a:ext uri="{9D8B030D-6E8A-4147-A177-3AD203B41FA5}">
                      <a16:colId xmlns:a16="http://schemas.microsoft.com/office/drawing/2014/main" val="20000"/>
                    </a:ext>
                  </a:extLst>
                </a:gridCol>
                <a:gridCol w="248358">
                  <a:extLst>
                    <a:ext uri="{9D8B030D-6E8A-4147-A177-3AD203B41FA5}">
                      <a16:colId xmlns:a16="http://schemas.microsoft.com/office/drawing/2014/main" val="20001"/>
                    </a:ext>
                  </a:extLst>
                </a:gridCol>
                <a:gridCol w="374708">
                  <a:extLst>
                    <a:ext uri="{9D8B030D-6E8A-4147-A177-3AD203B41FA5}">
                      <a16:colId xmlns:a16="http://schemas.microsoft.com/office/drawing/2014/main" val="20002"/>
                    </a:ext>
                  </a:extLst>
                </a:gridCol>
                <a:gridCol w="436678">
                  <a:extLst>
                    <a:ext uri="{9D8B030D-6E8A-4147-A177-3AD203B41FA5}">
                      <a16:colId xmlns:a16="http://schemas.microsoft.com/office/drawing/2014/main" val="20003"/>
                    </a:ext>
                  </a:extLst>
                </a:gridCol>
                <a:gridCol w="215145">
                  <a:extLst>
                    <a:ext uri="{9D8B030D-6E8A-4147-A177-3AD203B41FA5}">
                      <a16:colId xmlns:a16="http://schemas.microsoft.com/office/drawing/2014/main" val="20004"/>
                    </a:ext>
                  </a:extLst>
                </a:gridCol>
                <a:gridCol w="575136">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A-202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A-249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9" name="Tabla 11"/>
          <p:cNvGraphicFramePr>
            <a:graphicFrameLocks noGrp="1"/>
          </p:cNvGraphicFramePr>
          <p:nvPr/>
        </p:nvGraphicFramePr>
        <p:xfrm>
          <a:off x="6431974" y="2280274"/>
          <a:ext cx="2400326" cy="487680"/>
        </p:xfrm>
        <a:graphic>
          <a:graphicData uri="http://schemas.openxmlformats.org/drawingml/2006/table">
            <a:tbl>
              <a:tblPr firstRow="1" bandRow="1">
                <a:tableStyleId>{4C46C308-9DEF-7DAB-D4FC-1C3A57708A5B}</a:tableStyleId>
              </a:tblPr>
              <a:tblGrid>
                <a:gridCol w="527296">
                  <a:extLst>
                    <a:ext uri="{9D8B030D-6E8A-4147-A177-3AD203B41FA5}">
                      <a16:colId xmlns:a16="http://schemas.microsoft.com/office/drawing/2014/main" val="20000"/>
                    </a:ext>
                  </a:extLst>
                </a:gridCol>
                <a:gridCol w="251446">
                  <a:extLst>
                    <a:ext uri="{9D8B030D-6E8A-4147-A177-3AD203B41FA5}">
                      <a16:colId xmlns:a16="http://schemas.microsoft.com/office/drawing/2014/main" val="20001"/>
                    </a:ext>
                  </a:extLst>
                </a:gridCol>
                <a:gridCol w="379368">
                  <a:extLst>
                    <a:ext uri="{9D8B030D-6E8A-4147-A177-3AD203B41FA5}">
                      <a16:colId xmlns:a16="http://schemas.microsoft.com/office/drawing/2014/main" val="20002"/>
                    </a:ext>
                  </a:extLst>
                </a:gridCol>
                <a:gridCol w="442107">
                  <a:extLst>
                    <a:ext uri="{9D8B030D-6E8A-4147-A177-3AD203B41FA5}">
                      <a16:colId xmlns:a16="http://schemas.microsoft.com/office/drawing/2014/main" val="20003"/>
                    </a:ext>
                  </a:extLst>
                </a:gridCol>
                <a:gridCol w="217820">
                  <a:extLst>
                    <a:ext uri="{9D8B030D-6E8A-4147-A177-3AD203B41FA5}">
                      <a16:colId xmlns:a16="http://schemas.microsoft.com/office/drawing/2014/main" val="20004"/>
                    </a:ext>
                  </a:extLst>
                </a:gridCol>
                <a:gridCol w="582288">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A-357</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A-856</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cxnSp>
        <p:nvCxnSpPr>
          <p:cNvPr id="10" name="Conector curvado 27"/>
          <p:cNvCxnSpPr>
            <a:cxnSpLocks/>
          </p:cNvCxnSpPr>
          <p:nvPr/>
        </p:nvCxnSpPr>
        <p:spPr bwMode="auto">
          <a:xfrm>
            <a:off x="1909338" y="2766011"/>
            <a:ext cx="903871" cy="1140325"/>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a 12"/>
          <p:cNvGraphicFramePr>
            <a:graphicFrameLocks noGrp="1"/>
          </p:cNvGraphicFramePr>
          <p:nvPr/>
        </p:nvGraphicFramePr>
        <p:xfrm>
          <a:off x="1870364" y="3447023"/>
          <a:ext cx="1870363" cy="243840"/>
        </p:xfrm>
        <a:graphic>
          <a:graphicData uri="http://schemas.openxmlformats.org/drawingml/2006/table">
            <a:tbl>
              <a:tblPr firstRow="1" bandRow="1">
                <a:tableStyleId>{4C46C308-9DEF-7DAB-D4FC-1C3A57708A5B}</a:tableStyleId>
              </a:tblPr>
              <a:tblGrid>
                <a:gridCol w="606805">
                  <a:extLst>
                    <a:ext uri="{9D8B030D-6E8A-4147-A177-3AD203B41FA5}">
                      <a16:colId xmlns:a16="http://schemas.microsoft.com/office/drawing/2014/main" val="20000"/>
                    </a:ext>
                  </a:extLst>
                </a:gridCol>
                <a:gridCol w="857674">
                  <a:extLst>
                    <a:ext uri="{9D8B030D-6E8A-4147-A177-3AD203B41FA5}">
                      <a16:colId xmlns:a16="http://schemas.microsoft.com/office/drawing/2014/main" val="20001"/>
                    </a:ext>
                  </a:extLst>
                </a:gridCol>
                <a:gridCol w="405884">
                  <a:extLst>
                    <a:ext uri="{9D8B030D-6E8A-4147-A177-3AD203B41FA5}">
                      <a16:colId xmlns:a16="http://schemas.microsoft.com/office/drawing/2014/main" val="20002"/>
                    </a:ext>
                  </a:extLst>
                </a:gridCol>
              </a:tblGrid>
              <a:tr h="228889">
                <a:tc>
                  <a:txBody>
                    <a:bodyPr/>
                    <a:lstStyle/>
                    <a:p>
                      <a:pPr algn="ctr">
                        <a:defRPr/>
                      </a:pPr>
                      <a:r>
                        <a:rPr lang="es-PE" sz="1000">
                          <a:solidFill>
                            <a:schemeClr val="tx1"/>
                          </a:solidFill>
                          <a:latin typeface="Open Sans"/>
                          <a:ea typeface="Open Sans"/>
                          <a:cs typeface="Open Sans"/>
                        </a:rPr>
                        <a:t>A-024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Jorge</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5</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a 14"/>
          <p:cNvGraphicFramePr>
            <a:graphicFrameLocks noGrp="1"/>
          </p:cNvGraphicFramePr>
          <p:nvPr/>
        </p:nvGraphicFramePr>
        <p:xfrm>
          <a:off x="337665" y="3882252"/>
          <a:ext cx="1813252" cy="243840"/>
        </p:xfrm>
        <a:graphic>
          <a:graphicData uri="http://schemas.openxmlformats.org/drawingml/2006/table">
            <a:tbl>
              <a:tblPr firstRow="1" bandRow="1">
                <a:tableStyleId>{4C46C308-9DEF-7DAB-D4FC-1C3A57708A5B}</a:tableStyleId>
              </a:tblPr>
              <a:tblGrid>
                <a:gridCol w="588277">
                  <a:extLst>
                    <a:ext uri="{9D8B030D-6E8A-4147-A177-3AD203B41FA5}">
                      <a16:colId xmlns:a16="http://schemas.microsoft.com/office/drawing/2014/main" val="20000"/>
                    </a:ext>
                  </a:extLst>
                </a:gridCol>
                <a:gridCol w="831484">
                  <a:extLst>
                    <a:ext uri="{9D8B030D-6E8A-4147-A177-3AD203B41FA5}">
                      <a16:colId xmlns:a16="http://schemas.microsoft.com/office/drawing/2014/main" val="20001"/>
                    </a:ext>
                  </a:extLst>
                </a:gridCol>
                <a:gridCol w="393491">
                  <a:extLst>
                    <a:ext uri="{9D8B030D-6E8A-4147-A177-3AD203B41FA5}">
                      <a16:colId xmlns:a16="http://schemas.microsoft.com/office/drawing/2014/main" val="20002"/>
                    </a:ext>
                  </a:extLst>
                </a:gridCol>
              </a:tblGrid>
              <a:tr h="228889">
                <a:tc>
                  <a:txBody>
                    <a:bodyPr/>
                    <a:lstStyle/>
                    <a:p>
                      <a:pPr algn="ctr">
                        <a:defRPr/>
                      </a:pPr>
                      <a:r>
                        <a:rPr lang="es-PE" sz="1000">
                          <a:solidFill>
                            <a:schemeClr val="tx1"/>
                          </a:solidFill>
                          <a:latin typeface="Open Sans"/>
                          <a:ea typeface="Open Sans"/>
                          <a:cs typeface="Open Sans"/>
                        </a:rPr>
                        <a:t>A-101</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Ana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3" name="Tabla 15"/>
          <p:cNvGraphicFramePr>
            <a:graphicFrameLocks noGrp="1"/>
          </p:cNvGraphicFramePr>
          <p:nvPr/>
        </p:nvGraphicFramePr>
        <p:xfrm>
          <a:off x="2398309" y="3902686"/>
          <a:ext cx="2010653" cy="243840"/>
        </p:xfrm>
        <a:graphic>
          <a:graphicData uri="http://schemas.openxmlformats.org/drawingml/2006/table">
            <a:tbl>
              <a:tblPr firstRow="1" bandRow="1">
                <a:tableStyleId>{4C46C308-9DEF-7DAB-D4FC-1C3A57708A5B}</a:tableStyleId>
              </a:tblPr>
              <a:tblGrid>
                <a:gridCol w="652320">
                  <a:extLst>
                    <a:ext uri="{9D8B030D-6E8A-4147-A177-3AD203B41FA5}">
                      <a16:colId xmlns:a16="http://schemas.microsoft.com/office/drawing/2014/main" val="20000"/>
                    </a:ext>
                  </a:extLst>
                </a:gridCol>
                <a:gridCol w="922004">
                  <a:extLst>
                    <a:ext uri="{9D8B030D-6E8A-4147-A177-3AD203B41FA5}">
                      <a16:colId xmlns:a16="http://schemas.microsoft.com/office/drawing/2014/main" val="20001"/>
                    </a:ext>
                  </a:extLst>
                </a:gridCol>
                <a:gridCol w="436328">
                  <a:extLst>
                    <a:ext uri="{9D8B030D-6E8A-4147-A177-3AD203B41FA5}">
                      <a16:colId xmlns:a16="http://schemas.microsoft.com/office/drawing/2014/main" val="20002"/>
                    </a:ext>
                  </a:extLst>
                </a:gridCol>
              </a:tblGrid>
              <a:tr h="228889">
                <a:tc>
                  <a:txBody>
                    <a:bodyPr/>
                    <a:lstStyle/>
                    <a:p>
                      <a:pPr algn="ctr">
                        <a:defRPr/>
                      </a:pPr>
                      <a:r>
                        <a:rPr lang="es-PE" sz="1000">
                          <a:solidFill>
                            <a:schemeClr val="tx1"/>
                          </a:solidFill>
                          <a:latin typeface="Open Sans"/>
                          <a:ea typeface="Open Sans"/>
                          <a:cs typeface="Open Sans"/>
                        </a:rPr>
                        <a:t>A-102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Maria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1</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4" name="Tabla 17"/>
          <p:cNvGraphicFramePr>
            <a:graphicFrameLocks noGrp="1"/>
          </p:cNvGraphicFramePr>
          <p:nvPr/>
        </p:nvGraphicFramePr>
        <p:xfrm>
          <a:off x="6911606" y="3931793"/>
          <a:ext cx="2038390" cy="243840"/>
        </p:xfrm>
        <a:graphic>
          <a:graphicData uri="http://schemas.openxmlformats.org/drawingml/2006/table">
            <a:tbl>
              <a:tblPr firstRow="1" bandRow="1">
                <a:tableStyleId>{4C46C308-9DEF-7DAB-D4FC-1C3A57708A5B}</a:tableStyleId>
              </a:tblPr>
              <a:tblGrid>
                <a:gridCol w="661318">
                  <a:extLst>
                    <a:ext uri="{9D8B030D-6E8A-4147-A177-3AD203B41FA5}">
                      <a16:colId xmlns:a16="http://schemas.microsoft.com/office/drawing/2014/main" val="20000"/>
                    </a:ext>
                  </a:extLst>
                </a:gridCol>
                <a:gridCol w="934724">
                  <a:extLst>
                    <a:ext uri="{9D8B030D-6E8A-4147-A177-3AD203B41FA5}">
                      <a16:colId xmlns:a16="http://schemas.microsoft.com/office/drawing/2014/main" val="20001"/>
                    </a:ext>
                  </a:extLst>
                </a:gridCol>
                <a:gridCol w="442348">
                  <a:extLst>
                    <a:ext uri="{9D8B030D-6E8A-4147-A177-3AD203B41FA5}">
                      <a16:colId xmlns:a16="http://schemas.microsoft.com/office/drawing/2014/main" val="20002"/>
                    </a:ext>
                  </a:extLst>
                </a:gridCol>
              </a:tblGrid>
              <a:tr h="228889">
                <a:tc>
                  <a:txBody>
                    <a:bodyPr/>
                    <a:lstStyle/>
                    <a:p>
                      <a:pPr algn="ctr">
                        <a:defRPr/>
                      </a:pPr>
                      <a:r>
                        <a:rPr lang="es-PE" sz="1000">
                          <a:solidFill>
                            <a:schemeClr val="tx1"/>
                          </a:solidFill>
                          <a:latin typeface="Open Sans"/>
                          <a:ea typeface="Open Sans"/>
                          <a:cs typeface="Open Sans"/>
                        </a:rPr>
                        <a:t>A-249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Pablo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15" name="Conector curvado 20"/>
          <p:cNvCxnSpPr>
            <a:cxnSpLocks/>
            <a:endCxn id="11" idx="1"/>
          </p:cNvCxnSpPr>
          <p:nvPr/>
        </p:nvCxnSpPr>
        <p:spPr bwMode="auto">
          <a:xfrm>
            <a:off x="748144" y="2767954"/>
            <a:ext cx="1122219" cy="800989"/>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23"/>
          <p:cNvCxnSpPr>
            <a:cxnSpLocks/>
            <a:endCxn id="12" idx="0"/>
          </p:cNvCxnSpPr>
          <p:nvPr/>
        </p:nvCxnSpPr>
        <p:spPr bwMode="auto">
          <a:xfrm flipH="1">
            <a:off x="1244292" y="2772208"/>
            <a:ext cx="64962" cy="1110044"/>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ado 32"/>
          <p:cNvCxnSpPr>
            <a:cxnSpLocks/>
          </p:cNvCxnSpPr>
          <p:nvPr/>
        </p:nvCxnSpPr>
        <p:spPr bwMode="auto">
          <a:xfrm>
            <a:off x="3639407" y="2767951"/>
            <a:ext cx="1058839" cy="678101"/>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34"/>
          <p:cNvCxnSpPr>
            <a:cxnSpLocks/>
          </p:cNvCxnSpPr>
          <p:nvPr/>
        </p:nvCxnSpPr>
        <p:spPr bwMode="auto">
          <a:xfrm>
            <a:off x="4202209" y="2767949"/>
            <a:ext cx="3049718" cy="1163844"/>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a 40"/>
          <p:cNvGraphicFramePr>
            <a:graphicFrameLocks noGrp="1"/>
          </p:cNvGraphicFramePr>
          <p:nvPr/>
        </p:nvGraphicFramePr>
        <p:xfrm>
          <a:off x="4643161" y="3928370"/>
          <a:ext cx="2038390" cy="243840"/>
        </p:xfrm>
        <a:graphic>
          <a:graphicData uri="http://schemas.openxmlformats.org/drawingml/2006/table">
            <a:tbl>
              <a:tblPr firstRow="1" bandRow="1">
                <a:tableStyleId>{4C46C308-9DEF-7DAB-D4FC-1C3A57708A5B}</a:tableStyleId>
              </a:tblPr>
              <a:tblGrid>
                <a:gridCol w="661318">
                  <a:extLst>
                    <a:ext uri="{9D8B030D-6E8A-4147-A177-3AD203B41FA5}">
                      <a16:colId xmlns:a16="http://schemas.microsoft.com/office/drawing/2014/main" val="20000"/>
                    </a:ext>
                  </a:extLst>
                </a:gridCol>
                <a:gridCol w="934724">
                  <a:extLst>
                    <a:ext uri="{9D8B030D-6E8A-4147-A177-3AD203B41FA5}">
                      <a16:colId xmlns:a16="http://schemas.microsoft.com/office/drawing/2014/main" val="20001"/>
                    </a:ext>
                  </a:extLst>
                </a:gridCol>
                <a:gridCol w="442348">
                  <a:extLst>
                    <a:ext uri="{9D8B030D-6E8A-4147-A177-3AD203B41FA5}">
                      <a16:colId xmlns:a16="http://schemas.microsoft.com/office/drawing/2014/main" val="20002"/>
                    </a:ext>
                  </a:extLst>
                </a:gridCol>
              </a:tblGrid>
              <a:tr h="228889">
                <a:tc>
                  <a:txBody>
                    <a:bodyPr/>
                    <a:lstStyle/>
                    <a:p>
                      <a:pPr algn="ctr">
                        <a:defRPr/>
                      </a:pPr>
                      <a:r>
                        <a:rPr lang="es-PE" sz="1000">
                          <a:solidFill>
                            <a:schemeClr val="tx1"/>
                          </a:solidFill>
                          <a:latin typeface="Open Sans"/>
                          <a:ea typeface="Open Sans"/>
                          <a:cs typeface="Open Sans"/>
                        </a:rPr>
                        <a:t>A-856</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Marlon</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20" name="Conector curvado 41"/>
          <p:cNvCxnSpPr>
            <a:cxnSpLocks/>
          </p:cNvCxnSpPr>
          <p:nvPr/>
        </p:nvCxnSpPr>
        <p:spPr bwMode="auto">
          <a:xfrm>
            <a:off x="6624659" y="2766013"/>
            <a:ext cx="678872" cy="681010"/>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a 18"/>
          <p:cNvGraphicFramePr>
            <a:graphicFrameLocks noGrp="1"/>
          </p:cNvGraphicFramePr>
          <p:nvPr/>
        </p:nvGraphicFramePr>
        <p:xfrm>
          <a:off x="6336290" y="3447023"/>
          <a:ext cx="2038390" cy="243840"/>
        </p:xfrm>
        <a:graphic>
          <a:graphicData uri="http://schemas.openxmlformats.org/drawingml/2006/table">
            <a:tbl>
              <a:tblPr firstRow="1" bandRow="1">
                <a:tableStyleId>{4C46C308-9DEF-7DAB-D4FC-1C3A57708A5B}</a:tableStyleId>
              </a:tblPr>
              <a:tblGrid>
                <a:gridCol w="661318">
                  <a:extLst>
                    <a:ext uri="{9D8B030D-6E8A-4147-A177-3AD203B41FA5}">
                      <a16:colId xmlns:a16="http://schemas.microsoft.com/office/drawing/2014/main" val="20000"/>
                    </a:ext>
                  </a:extLst>
                </a:gridCol>
                <a:gridCol w="934724">
                  <a:extLst>
                    <a:ext uri="{9D8B030D-6E8A-4147-A177-3AD203B41FA5}">
                      <a16:colId xmlns:a16="http://schemas.microsoft.com/office/drawing/2014/main" val="20001"/>
                    </a:ext>
                  </a:extLst>
                </a:gridCol>
                <a:gridCol w="442348">
                  <a:extLst>
                    <a:ext uri="{9D8B030D-6E8A-4147-A177-3AD203B41FA5}">
                      <a16:colId xmlns:a16="http://schemas.microsoft.com/office/drawing/2014/main" val="20002"/>
                    </a:ext>
                  </a:extLst>
                </a:gridCol>
              </a:tblGrid>
              <a:tr h="228889">
                <a:tc>
                  <a:txBody>
                    <a:bodyPr/>
                    <a:lstStyle/>
                    <a:p>
                      <a:pPr algn="ctr">
                        <a:defRPr/>
                      </a:pPr>
                      <a:r>
                        <a:rPr lang="es-PE" sz="1000">
                          <a:solidFill>
                            <a:schemeClr val="tx1"/>
                          </a:solidFill>
                          <a:latin typeface="Open Sans"/>
                          <a:ea typeface="Open Sans"/>
                          <a:cs typeface="Open Sans"/>
                        </a:rPr>
                        <a:t>A-357</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Lesly</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22" name="Conector curvado 42"/>
          <p:cNvCxnSpPr>
            <a:cxnSpLocks/>
          </p:cNvCxnSpPr>
          <p:nvPr/>
        </p:nvCxnSpPr>
        <p:spPr bwMode="auto">
          <a:xfrm flipH="1">
            <a:off x="5072457" y="2766012"/>
            <a:ext cx="2179471" cy="1166752"/>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a 16"/>
          <p:cNvGraphicFramePr>
            <a:graphicFrameLocks noGrp="1"/>
          </p:cNvGraphicFramePr>
          <p:nvPr/>
        </p:nvGraphicFramePr>
        <p:xfrm>
          <a:off x="4096122" y="3447023"/>
          <a:ext cx="2038390" cy="243840"/>
        </p:xfrm>
        <a:graphic>
          <a:graphicData uri="http://schemas.openxmlformats.org/drawingml/2006/table">
            <a:tbl>
              <a:tblPr firstRow="1" bandRow="1">
                <a:tableStyleId>{4C46C308-9DEF-7DAB-D4FC-1C3A57708A5B}</a:tableStyleId>
              </a:tblPr>
              <a:tblGrid>
                <a:gridCol w="635619">
                  <a:extLst>
                    <a:ext uri="{9D8B030D-6E8A-4147-A177-3AD203B41FA5}">
                      <a16:colId xmlns:a16="http://schemas.microsoft.com/office/drawing/2014/main" val="20000"/>
                    </a:ext>
                  </a:extLst>
                </a:gridCol>
                <a:gridCol w="960423">
                  <a:extLst>
                    <a:ext uri="{9D8B030D-6E8A-4147-A177-3AD203B41FA5}">
                      <a16:colId xmlns:a16="http://schemas.microsoft.com/office/drawing/2014/main" val="20001"/>
                    </a:ext>
                  </a:extLst>
                </a:gridCol>
                <a:gridCol w="442348">
                  <a:extLst>
                    <a:ext uri="{9D8B030D-6E8A-4147-A177-3AD203B41FA5}">
                      <a16:colId xmlns:a16="http://schemas.microsoft.com/office/drawing/2014/main" val="20002"/>
                    </a:ext>
                  </a:extLst>
                </a:gridCol>
              </a:tblGrid>
              <a:tr h="228889">
                <a:tc>
                  <a:txBody>
                    <a:bodyPr/>
                    <a:lstStyle/>
                    <a:p>
                      <a:pPr algn="ctr">
                        <a:defRPr/>
                      </a:pPr>
                      <a:r>
                        <a:rPr lang="es-PE" sz="1000">
                          <a:solidFill>
                            <a:schemeClr val="tx1"/>
                          </a:solidFill>
                          <a:latin typeface="Open Sans"/>
                          <a:ea typeface="Open Sans"/>
                          <a:cs typeface="Open Sans"/>
                        </a:rPr>
                        <a:t>A-202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Paul</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3</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24" name="Conector curvado 27"/>
          <p:cNvCxnSpPr>
            <a:cxnSpLocks/>
          </p:cNvCxnSpPr>
          <p:nvPr/>
        </p:nvCxnSpPr>
        <p:spPr bwMode="auto">
          <a:xfrm flipV="1">
            <a:off x="2655890" y="2420127"/>
            <a:ext cx="638028" cy="229187"/>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ado 27"/>
          <p:cNvCxnSpPr>
            <a:cxnSpLocks/>
          </p:cNvCxnSpPr>
          <p:nvPr/>
        </p:nvCxnSpPr>
        <p:spPr bwMode="auto">
          <a:xfrm flipV="1">
            <a:off x="5615120" y="2420125"/>
            <a:ext cx="816851" cy="21665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ado 27"/>
          <p:cNvCxnSpPr>
            <a:cxnSpLocks/>
            <a:endCxn id="7" idx="0"/>
          </p:cNvCxnSpPr>
          <p:nvPr/>
        </p:nvCxnSpPr>
        <p:spPr bwMode="auto">
          <a:xfrm flipH="1">
            <a:off x="1687652" y="1601205"/>
            <a:ext cx="1945511" cy="679069"/>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ado 27"/>
          <p:cNvCxnSpPr>
            <a:cxnSpLocks/>
            <a:endCxn id="8" idx="0"/>
          </p:cNvCxnSpPr>
          <p:nvPr/>
        </p:nvCxnSpPr>
        <p:spPr bwMode="auto">
          <a:xfrm>
            <a:off x="4168827" y="1619138"/>
            <a:ext cx="398851" cy="66113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cxnSpLocks/>
            <a:endCxn id="9" idx="0"/>
          </p:cNvCxnSpPr>
          <p:nvPr/>
        </p:nvCxnSpPr>
        <p:spPr bwMode="auto">
          <a:xfrm>
            <a:off x="4818586" y="1583272"/>
            <a:ext cx="2813551" cy="697002"/>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98;p18"/>
          <p:cNvSpPr txBox="1"/>
          <p:nvPr/>
        </p:nvSpPr>
        <p:spPr bwMode="auto">
          <a:xfrm>
            <a:off x="1687652" y="641749"/>
            <a:ext cx="5398948" cy="471776"/>
          </a:xfrm>
          <a:prstGeom prst="rect">
            <a:avLst/>
          </a:prstGeom>
          <a:noFill/>
          <a:ln>
            <a:noFill/>
          </a:ln>
        </p:spPr>
        <p:txBody>
          <a:bodyPr spcFirstLastPara="1" wrap="square" lIns="91425" tIns="91425" rIns="91425" bIns="91425"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1pPr>
            <a:lvl2pPr marR="0" lvl="1"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2pPr>
            <a:lvl3pPr marR="0" lvl="2"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3pPr>
            <a:lvl4pPr marR="0" lvl="3"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4pPr>
            <a:lvl5pPr marR="0" lvl="4"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5pPr>
            <a:lvl6pPr marR="0" lvl="5"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6pPr>
            <a:lvl7pPr marR="0" lvl="6"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7pPr>
            <a:lvl8pPr marR="0" lvl="7"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8pPr>
            <a:lvl9pPr marR="0" lvl="8"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9pPr>
          </a:lstStyle>
          <a:p>
            <a:pPr marL="457200" algn="ctr">
              <a:lnSpc>
                <a:spcPct val="150000"/>
              </a:lnSpc>
              <a:defRPr/>
            </a:pPr>
            <a:r>
              <a:rPr lang="es-MX" sz="2000">
                <a:solidFill>
                  <a:schemeClr val="tx2">
                    <a:lumMod val="75000"/>
                  </a:schemeClr>
                </a:solidFill>
              </a:rPr>
              <a:t>B+ Tree  (unclustered index)  </a:t>
            </a:r>
          </a:p>
        </p:txBody>
      </p:sp>
      <p:sp>
        <p:nvSpPr>
          <p:cNvPr id="30" name="Rectángulo 29"/>
          <p:cNvSpPr/>
          <p:nvPr/>
        </p:nvSpPr>
        <p:spPr bwMode="auto">
          <a:xfrm>
            <a:off x="66109" y="4380184"/>
            <a:ext cx="8947386" cy="584775"/>
          </a:xfrm>
          <a:prstGeom prst="rect">
            <a:avLst/>
          </a:prstGeom>
        </p:spPr>
        <p:txBody>
          <a:bodyPr wrap="square">
            <a:spAutoFit/>
          </a:bodyPr>
          <a:lstStyle/>
          <a:p>
            <a:pPr>
              <a:defRPr/>
            </a:pPr>
            <a:r>
              <a:rPr lang="es-MX" sz="1600" b="1"/>
              <a:t>Los nodos hojas son índices densos. </a:t>
            </a:r>
          </a:p>
          <a:p>
            <a:pPr>
              <a:defRPr/>
            </a:pPr>
            <a:r>
              <a:rPr lang="es-MX" sz="1600" b="1"/>
              <a:t>Los nodos internos forman una jerarquía de índices dispersos.</a:t>
            </a:r>
            <a:endParaRPr lang="es-PE" sz="1600" b="1"/>
          </a:p>
        </p:txBody>
      </p:sp>
      <p:sp>
        <p:nvSpPr>
          <p:cNvPr id="31" name="CuadroTexto 31"/>
          <p:cNvSpPr txBox="1"/>
          <p:nvPr/>
        </p:nvSpPr>
        <p:spPr bwMode="auto">
          <a:xfrm>
            <a:off x="7874446" y="4336122"/>
            <a:ext cx="1139049" cy="369332"/>
          </a:xfrm>
          <a:prstGeom prst="rect">
            <a:avLst/>
          </a:prstGeom>
          <a:solidFill>
            <a:schemeClr val="tx2">
              <a:lumMod val="20000"/>
              <a:lumOff val="80000"/>
            </a:schemeClr>
          </a:solidFill>
          <a:ln>
            <a:solidFill>
              <a:schemeClr val="accent1">
                <a:lumMod val="75000"/>
              </a:schemeClr>
            </a:solidFill>
            <a:prstDash val="sysDash"/>
          </a:ln>
        </p:spPr>
        <p:txBody>
          <a:bodyPr wrap="square" rtlCol="0">
            <a:spAutoFit/>
          </a:bodyPr>
          <a:lstStyle/>
          <a:p>
            <a:pPr algn="ctr">
              <a:defRPr/>
            </a:pPr>
            <a:r>
              <a:rPr lang="es-MX"/>
              <a:t>Data File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tángulo 76"/>
          <p:cNvSpPr/>
          <p:nvPr/>
        </p:nvSpPr>
        <p:spPr bwMode="auto">
          <a:xfrm>
            <a:off x="75261" y="2947082"/>
            <a:ext cx="8940804" cy="529936"/>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aphicFrame>
        <p:nvGraphicFramePr>
          <p:cNvPr id="5" name="Tabla 5"/>
          <p:cNvGraphicFramePr>
            <a:graphicFrameLocks noGrp="1"/>
          </p:cNvGraphicFramePr>
          <p:nvPr/>
        </p:nvGraphicFramePr>
        <p:xfrm>
          <a:off x="3390900" y="1066039"/>
          <a:ext cx="2362199" cy="487680"/>
        </p:xfrm>
        <a:graphic>
          <a:graphicData uri="http://schemas.openxmlformats.org/drawingml/2006/table">
            <a:tbl>
              <a:tblPr firstRow="1" bandRow="1">
                <a:tableStyleId>{4C46C308-9DEF-7DAB-D4FC-1C3A57708A5B}</a:tableStyleId>
              </a:tblPr>
              <a:tblGrid>
                <a:gridCol w="518920">
                  <a:extLst>
                    <a:ext uri="{9D8B030D-6E8A-4147-A177-3AD203B41FA5}">
                      <a16:colId xmlns:a16="http://schemas.microsoft.com/office/drawing/2014/main" val="20000"/>
                    </a:ext>
                  </a:extLst>
                </a:gridCol>
                <a:gridCol w="247452">
                  <a:extLst>
                    <a:ext uri="{9D8B030D-6E8A-4147-A177-3AD203B41FA5}">
                      <a16:colId xmlns:a16="http://schemas.microsoft.com/office/drawing/2014/main" val="20001"/>
                    </a:ext>
                  </a:extLst>
                </a:gridCol>
                <a:gridCol w="373342">
                  <a:extLst>
                    <a:ext uri="{9D8B030D-6E8A-4147-A177-3AD203B41FA5}">
                      <a16:colId xmlns:a16="http://schemas.microsoft.com/office/drawing/2014/main" val="20002"/>
                    </a:ext>
                  </a:extLst>
                </a:gridCol>
                <a:gridCol w="435086">
                  <a:extLst>
                    <a:ext uri="{9D8B030D-6E8A-4147-A177-3AD203B41FA5}">
                      <a16:colId xmlns:a16="http://schemas.microsoft.com/office/drawing/2014/main" val="20003"/>
                    </a:ext>
                  </a:extLst>
                </a:gridCol>
                <a:gridCol w="214360">
                  <a:extLst>
                    <a:ext uri="{9D8B030D-6E8A-4147-A177-3AD203B41FA5}">
                      <a16:colId xmlns:a16="http://schemas.microsoft.com/office/drawing/2014/main" val="20004"/>
                    </a:ext>
                  </a:extLst>
                </a:gridCol>
                <a:gridCol w="573039">
                  <a:extLst>
                    <a:ext uri="{9D8B030D-6E8A-4147-A177-3AD203B41FA5}">
                      <a16:colId xmlns:a16="http://schemas.microsoft.com/office/drawing/2014/main" val="20005"/>
                    </a:ext>
                  </a:extLst>
                </a:gridCol>
              </a:tblGrid>
              <a:tr h="228889">
                <a:tc gridSpan="2">
                  <a:txBody>
                    <a:bodyPr/>
                    <a:lstStyle/>
                    <a:p>
                      <a:pPr algn="ctr">
                        <a:defRPr/>
                      </a:pPr>
                      <a:r>
                        <a:rPr lang="es-PE" sz="1000">
                          <a:solidFill>
                            <a:schemeClr val="tx1"/>
                          </a:solidFill>
                          <a:latin typeface="Open Sans"/>
                          <a:ea typeface="Open Sans"/>
                          <a:cs typeface="Open Sans"/>
                        </a:rPr>
                        <a:t>Carlos</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Paolo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28889">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6" name="Tabla 9"/>
          <p:cNvGraphicFramePr>
            <a:graphicFrameLocks noGrp="1"/>
          </p:cNvGraphicFramePr>
          <p:nvPr/>
        </p:nvGraphicFramePr>
        <p:xfrm>
          <a:off x="502230" y="2116886"/>
          <a:ext cx="2370844" cy="487680"/>
        </p:xfrm>
        <a:graphic>
          <a:graphicData uri="http://schemas.openxmlformats.org/drawingml/2006/table">
            <a:tbl>
              <a:tblPr firstRow="1" bandRow="1">
                <a:tableStyleId>{4C46C308-9DEF-7DAB-D4FC-1C3A57708A5B}</a:tableStyleId>
              </a:tblPr>
              <a:tblGrid>
                <a:gridCol w="520819">
                  <a:extLst>
                    <a:ext uri="{9D8B030D-6E8A-4147-A177-3AD203B41FA5}">
                      <a16:colId xmlns:a16="http://schemas.microsoft.com/office/drawing/2014/main" val="20000"/>
                    </a:ext>
                  </a:extLst>
                </a:gridCol>
                <a:gridCol w="248358">
                  <a:extLst>
                    <a:ext uri="{9D8B030D-6E8A-4147-A177-3AD203B41FA5}">
                      <a16:colId xmlns:a16="http://schemas.microsoft.com/office/drawing/2014/main" val="20001"/>
                    </a:ext>
                  </a:extLst>
                </a:gridCol>
                <a:gridCol w="374708">
                  <a:extLst>
                    <a:ext uri="{9D8B030D-6E8A-4147-A177-3AD203B41FA5}">
                      <a16:colId xmlns:a16="http://schemas.microsoft.com/office/drawing/2014/main" val="20002"/>
                    </a:ext>
                  </a:extLst>
                </a:gridCol>
                <a:gridCol w="436678">
                  <a:extLst>
                    <a:ext uri="{9D8B030D-6E8A-4147-A177-3AD203B41FA5}">
                      <a16:colId xmlns:a16="http://schemas.microsoft.com/office/drawing/2014/main" val="20003"/>
                    </a:ext>
                  </a:extLst>
                </a:gridCol>
                <a:gridCol w="215145">
                  <a:extLst>
                    <a:ext uri="{9D8B030D-6E8A-4147-A177-3AD203B41FA5}">
                      <a16:colId xmlns:a16="http://schemas.microsoft.com/office/drawing/2014/main" val="20004"/>
                    </a:ext>
                  </a:extLst>
                </a:gridCol>
                <a:gridCol w="575136">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Abel</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Benito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Carlos</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7" name="Tabla 10"/>
          <p:cNvGraphicFramePr>
            <a:graphicFrameLocks noGrp="1"/>
          </p:cNvGraphicFramePr>
          <p:nvPr/>
        </p:nvGraphicFramePr>
        <p:xfrm>
          <a:off x="3333311" y="2133307"/>
          <a:ext cx="2370844" cy="487680"/>
        </p:xfrm>
        <a:graphic>
          <a:graphicData uri="http://schemas.openxmlformats.org/drawingml/2006/table">
            <a:tbl>
              <a:tblPr firstRow="1" bandRow="1">
                <a:tableStyleId>{4C46C308-9DEF-7DAB-D4FC-1C3A57708A5B}</a:tableStyleId>
              </a:tblPr>
              <a:tblGrid>
                <a:gridCol w="520819">
                  <a:extLst>
                    <a:ext uri="{9D8B030D-6E8A-4147-A177-3AD203B41FA5}">
                      <a16:colId xmlns:a16="http://schemas.microsoft.com/office/drawing/2014/main" val="20000"/>
                    </a:ext>
                  </a:extLst>
                </a:gridCol>
                <a:gridCol w="248358">
                  <a:extLst>
                    <a:ext uri="{9D8B030D-6E8A-4147-A177-3AD203B41FA5}">
                      <a16:colId xmlns:a16="http://schemas.microsoft.com/office/drawing/2014/main" val="20001"/>
                    </a:ext>
                  </a:extLst>
                </a:gridCol>
                <a:gridCol w="374708">
                  <a:extLst>
                    <a:ext uri="{9D8B030D-6E8A-4147-A177-3AD203B41FA5}">
                      <a16:colId xmlns:a16="http://schemas.microsoft.com/office/drawing/2014/main" val="20002"/>
                    </a:ext>
                  </a:extLst>
                </a:gridCol>
                <a:gridCol w="436678">
                  <a:extLst>
                    <a:ext uri="{9D8B030D-6E8A-4147-A177-3AD203B41FA5}">
                      <a16:colId xmlns:a16="http://schemas.microsoft.com/office/drawing/2014/main" val="20003"/>
                    </a:ext>
                  </a:extLst>
                </a:gridCol>
                <a:gridCol w="215145">
                  <a:extLst>
                    <a:ext uri="{9D8B030D-6E8A-4147-A177-3AD203B41FA5}">
                      <a16:colId xmlns:a16="http://schemas.microsoft.com/office/drawing/2014/main" val="20004"/>
                    </a:ext>
                  </a:extLst>
                </a:gridCol>
                <a:gridCol w="575136">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Olenky</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Pablo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8" name="Tabla 11"/>
          <p:cNvGraphicFramePr>
            <a:graphicFrameLocks noGrp="1"/>
          </p:cNvGraphicFramePr>
          <p:nvPr/>
        </p:nvGraphicFramePr>
        <p:xfrm>
          <a:off x="6431974" y="2116886"/>
          <a:ext cx="2400326" cy="487680"/>
        </p:xfrm>
        <a:graphic>
          <a:graphicData uri="http://schemas.openxmlformats.org/drawingml/2006/table">
            <a:tbl>
              <a:tblPr firstRow="1" bandRow="1">
                <a:tableStyleId>{4C46C308-9DEF-7DAB-D4FC-1C3A57708A5B}</a:tableStyleId>
              </a:tblPr>
              <a:tblGrid>
                <a:gridCol w="527296">
                  <a:extLst>
                    <a:ext uri="{9D8B030D-6E8A-4147-A177-3AD203B41FA5}">
                      <a16:colId xmlns:a16="http://schemas.microsoft.com/office/drawing/2014/main" val="20000"/>
                    </a:ext>
                  </a:extLst>
                </a:gridCol>
                <a:gridCol w="251446">
                  <a:extLst>
                    <a:ext uri="{9D8B030D-6E8A-4147-A177-3AD203B41FA5}">
                      <a16:colId xmlns:a16="http://schemas.microsoft.com/office/drawing/2014/main" val="20001"/>
                    </a:ext>
                  </a:extLst>
                </a:gridCol>
                <a:gridCol w="379368">
                  <a:extLst>
                    <a:ext uri="{9D8B030D-6E8A-4147-A177-3AD203B41FA5}">
                      <a16:colId xmlns:a16="http://schemas.microsoft.com/office/drawing/2014/main" val="20002"/>
                    </a:ext>
                  </a:extLst>
                </a:gridCol>
                <a:gridCol w="442107">
                  <a:extLst>
                    <a:ext uri="{9D8B030D-6E8A-4147-A177-3AD203B41FA5}">
                      <a16:colId xmlns:a16="http://schemas.microsoft.com/office/drawing/2014/main" val="20003"/>
                    </a:ext>
                  </a:extLst>
                </a:gridCol>
                <a:gridCol w="217820">
                  <a:extLst>
                    <a:ext uri="{9D8B030D-6E8A-4147-A177-3AD203B41FA5}">
                      <a16:colId xmlns:a16="http://schemas.microsoft.com/office/drawing/2014/main" val="20004"/>
                    </a:ext>
                  </a:extLst>
                </a:gridCol>
                <a:gridCol w="582288">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Pedro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Sofia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cxnSp>
        <p:nvCxnSpPr>
          <p:cNvPr id="9" name="Conector curvado 27"/>
          <p:cNvCxnSpPr>
            <a:cxnSpLocks/>
            <a:endCxn id="10" idx="0"/>
          </p:cNvCxnSpPr>
          <p:nvPr/>
        </p:nvCxnSpPr>
        <p:spPr bwMode="auto">
          <a:xfrm>
            <a:off x="1964028" y="2604566"/>
            <a:ext cx="909046"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a 14"/>
          <p:cNvGraphicFramePr>
            <a:graphicFrameLocks noGrp="1"/>
          </p:cNvGraphicFramePr>
          <p:nvPr/>
        </p:nvGraphicFramePr>
        <p:xfrm>
          <a:off x="161018" y="4240015"/>
          <a:ext cx="1616100" cy="251969"/>
        </p:xfrm>
        <a:graphic>
          <a:graphicData uri="http://schemas.openxmlformats.org/drawingml/2006/table">
            <a:tbl>
              <a:tblPr firstRow="1" bandRow="1">
                <a:tableStyleId>{4C46C308-9DEF-7DAB-D4FC-1C3A57708A5B}</a:tableStyleId>
              </a:tblPr>
              <a:tblGrid>
                <a:gridCol w="524315">
                  <a:extLst>
                    <a:ext uri="{9D8B030D-6E8A-4147-A177-3AD203B41FA5}">
                      <a16:colId xmlns:a16="http://schemas.microsoft.com/office/drawing/2014/main" val="20000"/>
                    </a:ext>
                  </a:extLst>
                </a:gridCol>
                <a:gridCol w="741078">
                  <a:extLst>
                    <a:ext uri="{9D8B030D-6E8A-4147-A177-3AD203B41FA5}">
                      <a16:colId xmlns:a16="http://schemas.microsoft.com/office/drawing/2014/main" val="20001"/>
                    </a:ext>
                  </a:extLst>
                </a:gridCol>
                <a:gridCol w="350707">
                  <a:extLst>
                    <a:ext uri="{9D8B030D-6E8A-4147-A177-3AD203B41FA5}">
                      <a16:colId xmlns:a16="http://schemas.microsoft.com/office/drawing/2014/main" val="20002"/>
                    </a:ext>
                  </a:extLst>
                </a:gridCol>
              </a:tblGrid>
              <a:tr h="251968">
                <a:tc>
                  <a:txBody>
                    <a:bodyPr/>
                    <a:lstStyle/>
                    <a:p>
                      <a:pPr algn="ctr">
                        <a:defRPr/>
                      </a:pPr>
                      <a:r>
                        <a:rPr lang="es-PE" sz="1000">
                          <a:solidFill>
                            <a:schemeClr val="tx1"/>
                          </a:solidFill>
                          <a:latin typeface="Open Sans"/>
                          <a:ea typeface="Open Sans"/>
                          <a:cs typeface="Open Sans"/>
                        </a:rPr>
                        <a:t>A-101</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Ana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graphicFrame>
        <p:nvGraphicFramePr>
          <p:cNvPr id="12" name="Tabla 15"/>
          <p:cNvGraphicFramePr>
            <a:graphicFrameLocks noGrp="1"/>
          </p:cNvGraphicFramePr>
          <p:nvPr/>
        </p:nvGraphicFramePr>
        <p:xfrm>
          <a:off x="1885930" y="4248144"/>
          <a:ext cx="1792039" cy="243840"/>
        </p:xfrm>
        <a:graphic>
          <a:graphicData uri="http://schemas.openxmlformats.org/drawingml/2006/table">
            <a:tbl>
              <a:tblPr firstRow="1" bandRow="1">
                <a:tableStyleId>{4C46C308-9DEF-7DAB-D4FC-1C3A57708A5B}</a:tableStyleId>
              </a:tblPr>
              <a:tblGrid>
                <a:gridCol w="581395">
                  <a:extLst>
                    <a:ext uri="{9D8B030D-6E8A-4147-A177-3AD203B41FA5}">
                      <a16:colId xmlns:a16="http://schemas.microsoft.com/office/drawing/2014/main" val="20000"/>
                    </a:ext>
                  </a:extLst>
                </a:gridCol>
                <a:gridCol w="821757">
                  <a:extLst>
                    <a:ext uri="{9D8B030D-6E8A-4147-A177-3AD203B41FA5}">
                      <a16:colId xmlns:a16="http://schemas.microsoft.com/office/drawing/2014/main" val="20001"/>
                    </a:ext>
                  </a:extLst>
                </a:gridCol>
                <a:gridCol w="388887">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A-102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Berta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1</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graphicFrame>
        <p:nvGraphicFramePr>
          <p:cNvPr id="13" name="Tabla 17"/>
          <p:cNvGraphicFramePr>
            <a:graphicFrameLocks noGrp="1"/>
          </p:cNvGraphicFramePr>
          <p:nvPr/>
        </p:nvGraphicFramePr>
        <p:xfrm>
          <a:off x="5612731" y="4237601"/>
          <a:ext cx="1639196" cy="243840"/>
        </p:xfrm>
        <a:graphic>
          <a:graphicData uri="http://schemas.openxmlformats.org/drawingml/2006/table">
            <a:tbl>
              <a:tblPr firstRow="1" bandRow="1">
                <a:tableStyleId>{4C46C308-9DEF-7DAB-D4FC-1C3A57708A5B}</a:tableStyleId>
              </a:tblPr>
              <a:tblGrid>
                <a:gridCol w="531807">
                  <a:extLst>
                    <a:ext uri="{9D8B030D-6E8A-4147-A177-3AD203B41FA5}">
                      <a16:colId xmlns:a16="http://schemas.microsoft.com/office/drawing/2014/main" val="20000"/>
                    </a:ext>
                  </a:extLst>
                </a:gridCol>
                <a:gridCol w="751670">
                  <a:extLst>
                    <a:ext uri="{9D8B030D-6E8A-4147-A177-3AD203B41FA5}">
                      <a16:colId xmlns:a16="http://schemas.microsoft.com/office/drawing/2014/main" val="20001"/>
                    </a:ext>
                  </a:extLst>
                </a:gridCol>
                <a:gridCol w="355719">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A-249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Paolo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cxnSp>
        <p:nvCxnSpPr>
          <p:cNvPr id="14" name="Conector curvado 20"/>
          <p:cNvCxnSpPr>
            <a:cxnSpLocks/>
            <a:endCxn id="15" idx="0"/>
          </p:cNvCxnSpPr>
          <p:nvPr/>
        </p:nvCxnSpPr>
        <p:spPr bwMode="auto">
          <a:xfrm flipH="1">
            <a:off x="647145" y="2604566"/>
            <a:ext cx="74072"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23"/>
          <p:cNvCxnSpPr>
            <a:cxnSpLocks/>
            <a:endCxn id="17" idx="0"/>
          </p:cNvCxnSpPr>
          <p:nvPr/>
        </p:nvCxnSpPr>
        <p:spPr bwMode="auto">
          <a:xfrm>
            <a:off x="1278573" y="2604566"/>
            <a:ext cx="471618"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32"/>
          <p:cNvCxnSpPr>
            <a:cxnSpLocks/>
            <a:endCxn id="19" idx="0"/>
          </p:cNvCxnSpPr>
          <p:nvPr/>
        </p:nvCxnSpPr>
        <p:spPr bwMode="auto">
          <a:xfrm>
            <a:off x="3593206" y="2620987"/>
            <a:ext cx="609002" cy="46855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34"/>
          <p:cNvCxnSpPr>
            <a:cxnSpLocks/>
            <a:endCxn id="21" idx="0"/>
          </p:cNvCxnSpPr>
          <p:nvPr/>
        </p:nvCxnSpPr>
        <p:spPr bwMode="auto">
          <a:xfrm>
            <a:off x="4108437" y="2620987"/>
            <a:ext cx="1398745" cy="46855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a 40"/>
          <p:cNvGraphicFramePr>
            <a:graphicFrameLocks noGrp="1"/>
          </p:cNvGraphicFramePr>
          <p:nvPr/>
        </p:nvGraphicFramePr>
        <p:xfrm>
          <a:off x="3815011" y="4243317"/>
          <a:ext cx="1692171" cy="243840"/>
        </p:xfrm>
        <a:graphic>
          <a:graphicData uri="http://schemas.openxmlformats.org/drawingml/2006/table">
            <a:tbl>
              <a:tblPr firstRow="1" bandRow="1">
                <a:tableStyleId>{4C46C308-9DEF-7DAB-D4FC-1C3A57708A5B}</a:tableStyleId>
              </a:tblPr>
              <a:tblGrid>
                <a:gridCol w="548994">
                  <a:extLst>
                    <a:ext uri="{9D8B030D-6E8A-4147-A177-3AD203B41FA5}">
                      <a16:colId xmlns:a16="http://schemas.microsoft.com/office/drawing/2014/main" val="20000"/>
                    </a:ext>
                  </a:extLst>
                </a:gridCol>
                <a:gridCol w="775962">
                  <a:extLst>
                    <a:ext uri="{9D8B030D-6E8A-4147-A177-3AD203B41FA5}">
                      <a16:colId xmlns:a16="http://schemas.microsoft.com/office/drawing/2014/main" val="20001"/>
                    </a:ext>
                  </a:extLst>
                </a:gridCol>
                <a:gridCol w="367215">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A-856</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Olenky</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cxnSp>
        <p:nvCxnSpPr>
          <p:cNvPr id="23" name="Conector curvado 41"/>
          <p:cNvCxnSpPr>
            <a:cxnSpLocks/>
            <a:endCxn id="24" idx="0"/>
          </p:cNvCxnSpPr>
          <p:nvPr/>
        </p:nvCxnSpPr>
        <p:spPr bwMode="auto">
          <a:xfrm>
            <a:off x="6697014" y="2604566"/>
            <a:ext cx="224215"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ado 42"/>
          <p:cNvCxnSpPr>
            <a:cxnSpLocks/>
            <a:endCxn id="26" idx="0"/>
          </p:cNvCxnSpPr>
          <p:nvPr/>
        </p:nvCxnSpPr>
        <p:spPr bwMode="auto">
          <a:xfrm>
            <a:off x="7251927" y="2604566"/>
            <a:ext cx="1046456"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ado 27"/>
          <p:cNvCxnSpPr>
            <a:cxnSpLocks/>
          </p:cNvCxnSpPr>
          <p:nvPr/>
        </p:nvCxnSpPr>
        <p:spPr bwMode="auto">
          <a:xfrm flipV="1">
            <a:off x="2655890" y="2256739"/>
            <a:ext cx="638028" cy="229187"/>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cxnSpLocks/>
          </p:cNvCxnSpPr>
          <p:nvPr/>
        </p:nvCxnSpPr>
        <p:spPr bwMode="auto">
          <a:xfrm flipV="1">
            <a:off x="5615120" y="2256737"/>
            <a:ext cx="816851" cy="21665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Conector curvado 27"/>
          <p:cNvCxnSpPr>
            <a:cxnSpLocks/>
            <a:endCxn id="6" idx="0"/>
          </p:cNvCxnSpPr>
          <p:nvPr/>
        </p:nvCxnSpPr>
        <p:spPr bwMode="auto">
          <a:xfrm flipH="1">
            <a:off x="1687652" y="1553718"/>
            <a:ext cx="1905554" cy="56316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curvado 27"/>
          <p:cNvCxnSpPr>
            <a:cxnSpLocks/>
            <a:endCxn id="7" idx="0"/>
          </p:cNvCxnSpPr>
          <p:nvPr/>
        </p:nvCxnSpPr>
        <p:spPr bwMode="auto">
          <a:xfrm>
            <a:off x="4202208" y="1553718"/>
            <a:ext cx="316525" cy="579588"/>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ado 27"/>
          <p:cNvCxnSpPr>
            <a:cxnSpLocks/>
            <a:endCxn id="8" idx="0"/>
          </p:cNvCxnSpPr>
          <p:nvPr/>
        </p:nvCxnSpPr>
        <p:spPr bwMode="auto">
          <a:xfrm>
            <a:off x="4836017" y="1553718"/>
            <a:ext cx="2796120" cy="56316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98;p18"/>
          <p:cNvSpPr txBox="1"/>
          <p:nvPr/>
        </p:nvSpPr>
        <p:spPr bwMode="auto">
          <a:xfrm>
            <a:off x="1885930" y="508221"/>
            <a:ext cx="5105831" cy="471776"/>
          </a:xfrm>
          <a:prstGeom prst="rect">
            <a:avLst/>
          </a:prstGeom>
          <a:noFill/>
          <a:ln>
            <a:noFill/>
          </a:ln>
        </p:spPr>
        <p:txBody>
          <a:bodyPr spcFirstLastPara="1" wrap="square" lIns="91425" tIns="91425" rIns="91425" bIns="91425"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1pPr>
            <a:lvl2pPr marR="0" lvl="1"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2pPr>
            <a:lvl3pPr marR="0" lvl="2"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3pPr>
            <a:lvl4pPr marR="0" lvl="3"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4pPr>
            <a:lvl5pPr marR="0" lvl="4"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5pPr>
            <a:lvl6pPr marR="0" lvl="5"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6pPr>
            <a:lvl7pPr marR="0" lvl="6"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7pPr>
            <a:lvl8pPr marR="0" lvl="7"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8pPr>
            <a:lvl9pPr marR="0" lvl="8"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9pPr>
          </a:lstStyle>
          <a:p>
            <a:pPr marL="457200" algn="ctr">
              <a:lnSpc>
                <a:spcPct val="150000"/>
              </a:lnSpc>
              <a:defRPr/>
            </a:pPr>
            <a:r>
              <a:rPr lang="es-MX" sz="2000">
                <a:solidFill>
                  <a:schemeClr val="tx2">
                    <a:lumMod val="75000"/>
                  </a:schemeClr>
                </a:solidFill>
              </a:rPr>
              <a:t>B+ Tree (clustered index) </a:t>
            </a:r>
          </a:p>
        </p:txBody>
      </p:sp>
      <p:graphicFrame>
        <p:nvGraphicFramePr>
          <p:cNvPr id="33" name="Tabla 31"/>
          <p:cNvGraphicFramePr>
            <a:graphicFrameLocks noGrp="1"/>
          </p:cNvGraphicFramePr>
          <p:nvPr/>
        </p:nvGraphicFramePr>
        <p:xfrm>
          <a:off x="7400059" y="4224706"/>
          <a:ext cx="1596689" cy="243840"/>
        </p:xfrm>
        <a:graphic>
          <a:graphicData uri="http://schemas.openxmlformats.org/drawingml/2006/table">
            <a:tbl>
              <a:tblPr firstRow="1" bandRow="1">
                <a:tableStyleId>{4C46C308-9DEF-7DAB-D4FC-1C3A57708A5B}</a:tableStyleId>
              </a:tblPr>
              <a:tblGrid>
                <a:gridCol w="600941">
                  <a:extLst>
                    <a:ext uri="{9D8B030D-6E8A-4147-A177-3AD203B41FA5}">
                      <a16:colId xmlns:a16="http://schemas.microsoft.com/office/drawing/2014/main" val="20000"/>
                    </a:ext>
                  </a:extLst>
                </a:gridCol>
                <a:gridCol w="649253">
                  <a:extLst>
                    <a:ext uri="{9D8B030D-6E8A-4147-A177-3AD203B41FA5}">
                      <a16:colId xmlns:a16="http://schemas.microsoft.com/office/drawing/2014/main" val="20001"/>
                    </a:ext>
                  </a:extLst>
                </a:gridCol>
                <a:gridCol w="346495">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A-249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Sofia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graphicFrame>
        <p:nvGraphicFramePr>
          <p:cNvPr id="15" name="Tabla 33"/>
          <p:cNvGraphicFramePr>
            <a:graphicFrameLocks noGrp="1"/>
          </p:cNvGraphicFramePr>
          <p:nvPr/>
        </p:nvGraphicFramePr>
        <p:xfrm>
          <a:off x="175527"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7" name="Tabla 36"/>
          <p:cNvGraphicFramePr>
            <a:graphicFrameLocks noGrp="1"/>
          </p:cNvGraphicFramePr>
          <p:nvPr/>
        </p:nvGraphicFramePr>
        <p:xfrm>
          <a:off x="1278573"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a 37"/>
          <p:cNvGraphicFramePr>
            <a:graphicFrameLocks noGrp="1"/>
          </p:cNvGraphicFramePr>
          <p:nvPr/>
        </p:nvGraphicFramePr>
        <p:xfrm>
          <a:off x="2401456"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9" name="Tabla 38"/>
          <p:cNvGraphicFramePr>
            <a:graphicFrameLocks noGrp="1"/>
          </p:cNvGraphicFramePr>
          <p:nvPr/>
        </p:nvGraphicFramePr>
        <p:xfrm>
          <a:off x="3730590"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23458">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21" name="Tabla 39"/>
          <p:cNvGraphicFramePr>
            <a:graphicFrameLocks noGrp="1"/>
          </p:cNvGraphicFramePr>
          <p:nvPr/>
        </p:nvGraphicFramePr>
        <p:xfrm>
          <a:off x="5035564"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24" name="Tabla 43"/>
          <p:cNvGraphicFramePr>
            <a:graphicFrameLocks noGrp="1"/>
          </p:cNvGraphicFramePr>
          <p:nvPr/>
        </p:nvGraphicFramePr>
        <p:xfrm>
          <a:off x="6449611"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26" name="Tabla 44"/>
          <p:cNvGraphicFramePr>
            <a:graphicFrameLocks noGrp="1"/>
          </p:cNvGraphicFramePr>
          <p:nvPr/>
        </p:nvGraphicFramePr>
        <p:xfrm>
          <a:off x="7826765"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34" name="Conector curvado 20"/>
          <p:cNvCxnSpPr>
            <a:cxnSpLocks/>
            <a:stCxn id="15" idx="2"/>
          </p:cNvCxnSpPr>
          <p:nvPr/>
        </p:nvCxnSpPr>
        <p:spPr bwMode="auto">
          <a:xfrm flipH="1">
            <a:off x="574040" y="3333115"/>
            <a:ext cx="73025" cy="923290"/>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curvado 20"/>
          <p:cNvCxnSpPr>
            <a:cxnSpLocks/>
          </p:cNvCxnSpPr>
          <p:nvPr/>
        </p:nvCxnSpPr>
        <p:spPr bwMode="auto">
          <a:xfrm flipH="1">
            <a:off x="1423556" y="3333383"/>
            <a:ext cx="20001" cy="355492"/>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curvado 20"/>
          <p:cNvCxnSpPr>
            <a:cxnSpLocks/>
            <a:stCxn id="17" idx="2"/>
          </p:cNvCxnSpPr>
          <p:nvPr/>
        </p:nvCxnSpPr>
        <p:spPr bwMode="auto">
          <a:xfrm>
            <a:off x="1750191" y="3333383"/>
            <a:ext cx="423846" cy="914421"/>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a 12"/>
          <p:cNvGraphicFramePr>
            <a:graphicFrameLocks noGrp="1"/>
          </p:cNvGraphicFramePr>
          <p:nvPr/>
        </p:nvGraphicFramePr>
        <p:xfrm>
          <a:off x="901316" y="3702676"/>
          <a:ext cx="1628809" cy="244636"/>
        </p:xfrm>
        <a:graphic>
          <a:graphicData uri="http://schemas.openxmlformats.org/drawingml/2006/table">
            <a:tbl>
              <a:tblPr firstRow="1" bandRow="1">
                <a:tableStyleId>{4C46C308-9DEF-7DAB-D4FC-1C3A57708A5B}</a:tableStyleId>
              </a:tblPr>
              <a:tblGrid>
                <a:gridCol w="528437">
                  <a:extLst>
                    <a:ext uri="{9D8B030D-6E8A-4147-A177-3AD203B41FA5}">
                      <a16:colId xmlns:a16="http://schemas.microsoft.com/office/drawing/2014/main" val="20000"/>
                    </a:ext>
                  </a:extLst>
                </a:gridCol>
                <a:gridCol w="746907">
                  <a:extLst>
                    <a:ext uri="{9D8B030D-6E8A-4147-A177-3AD203B41FA5}">
                      <a16:colId xmlns:a16="http://schemas.microsoft.com/office/drawing/2014/main" val="20001"/>
                    </a:ext>
                  </a:extLst>
                </a:gridCol>
                <a:gridCol w="353465">
                  <a:extLst>
                    <a:ext uri="{9D8B030D-6E8A-4147-A177-3AD203B41FA5}">
                      <a16:colId xmlns:a16="http://schemas.microsoft.com/office/drawing/2014/main" val="20002"/>
                    </a:ext>
                  </a:extLst>
                </a:gridCol>
              </a:tblGrid>
              <a:tr h="244635">
                <a:tc>
                  <a:txBody>
                    <a:bodyPr/>
                    <a:lstStyle/>
                    <a:p>
                      <a:pPr algn="ctr">
                        <a:defRPr/>
                      </a:pPr>
                      <a:r>
                        <a:rPr lang="es-PE" sz="1000">
                          <a:solidFill>
                            <a:schemeClr val="tx1"/>
                          </a:solidFill>
                          <a:latin typeface="Open Sans"/>
                          <a:ea typeface="Open Sans"/>
                          <a:cs typeface="Open Sans"/>
                        </a:rPr>
                        <a:t>A-024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Benito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5</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38" name="Conector curvado 20"/>
          <p:cNvCxnSpPr>
            <a:cxnSpLocks/>
          </p:cNvCxnSpPr>
          <p:nvPr/>
        </p:nvCxnSpPr>
        <p:spPr bwMode="auto">
          <a:xfrm>
            <a:off x="2530125" y="3333383"/>
            <a:ext cx="587147" cy="346710"/>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20"/>
          <p:cNvCxnSpPr>
            <a:cxnSpLocks/>
          </p:cNvCxnSpPr>
          <p:nvPr/>
        </p:nvCxnSpPr>
        <p:spPr bwMode="auto">
          <a:xfrm>
            <a:off x="3907538" y="3354257"/>
            <a:ext cx="261289" cy="870449"/>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Tabla 16"/>
          <p:cNvGraphicFramePr>
            <a:graphicFrameLocks noGrp="1"/>
          </p:cNvGraphicFramePr>
          <p:nvPr/>
        </p:nvGraphicFramePr>
        <p:xfrm>
          <a:off x="2938739" y="3688875"/>
          <a:ext cx="1775136" cy="256885"/>
        </p:xfrm>
        <a:graphic>
          <a:graphicData uri="http://schemas.openxmlformats.org/drawingml/2006/table">
            <a:tbl>
              <a:tblPr firstRow="1" bandRow="1">
                <a:tableStyleId>{4C46C308-9DEF-7DAB-D4FC-1C3A57708A5B}</a:tableStyleId>
              </a:tblPr>
              <a:tblGrid>
                <a:gridCol w="553530">
                  <a:extLst>
                    <a:ext uri="{9D8B030D-6E8A-4147-A177-3AD203B41FA5}">
                      <a16:colId xmlns:a16="http://schemas.microsoft.com/office/drawing/2014/main" val="20000"/>
                    </a:ext>
                  </a:extLst>
                </a:gridCol>
                <a:gridCol w="836386">
                  <a:extLst>
                    <a:ext uri="{9D8B030D-6E8A-4147-A177-3AD203B41FA5}">
                      <a16:colId xmlns:a16="http://schemas.microsoft.com/office/drawing/2014/main" val="20001"/>
                    </a:ext>
                  </a:extLst>
                </a:gridCol>
                <a:gridCol w="385220">
                  <a:extLst>
                    <a:ext uri="{9D8B030D-6E8A-4147-A177-3AD203B41FA5}">
                      <a16:colId xmlns:a16="http://schemas.microsoft.com/office/drawing/2014/main" val="20002"/>
                    </a:ext>
                  </a:extLst>
                </a:gridCol>
              </a:tblGrid>
              <a:tr h="256885">
                <a:tc>
                  <a:txBody>
                    <a:bodyPr/>
                    <a:lstStyle/>
                    <a:p>
                      <a:pPr algn="ctr">
                        <a:defRPr/>
                      </a:pPr>
                      <a:r>
                        <a:rPr lang="es-PE" sz="1000">
                          <a:solidFill>
                            <a:schemeClr val="tx1"/>
                          </a:solidFill>
                          <a:latin typeface="Open Sans"/>
                          <a:ea typeface="Open Sans"/>
                          <a:cs typeface="Open Sans"/>
                        </a:rPr>
                        <a:t>A-202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Carlos</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3</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41" name="Conector curvado 20"/>
          <p:cNvCxnSpPr>
            <a:cxnSpLocks/>
          </p:cNvCxnSpPr>
          <p:nvPr/>
        </p:nvCxnSpPr>
        <p:spPr bwMode="auto">
          <a:xfrm>
            <a:off x="5185493" y="3333383"/>
            <a:ext cx="30743" cy="355492"/>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20"/>
          <p:cNvCxnSpPr>
            <a:cxnSpLocks/>
            <a:stCxn id="21" idx="2"/>
          </p:cNvCxnSpPr>
          <p:nvPr/>
        </p:nvCxnSpPr>
        <p:spPr bwMode="auto">
          <a:xfrm>
            <a:off x="5507182" y="3333383"/>
            <a:ext cx="400895" cy="891323"/>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Tabla 18"/>
          <p:cNvGraphicFramePr>
            <a:graphicFrameLocks noGrp="1"/>
          </p:cNvGraphicFramePr>
          <p:nvPr/>
        </p:nvGraphicFramePr>
        <p:xfrm>
          <a:off x="5020509" y="3680093"/>
          <a:ext cx="1775136" cy="256885"/>
        </p:xfrm>
        <a:graphic>
          <a:graphicData uri="http://schemas.openxmlformats.org/drawingml/2006/table">
            <a:tbl>
              <a:tblPr firstRow="1" bandRow="1">
                <a:tableStyleId>{4C46C308-9DEF-7DAB-D4FC-1C3A57708A5B}</a:tableStyleId>
              </a:tblPr>
              <a:tblGrid>
                <a:gridCol w="575910">
                  <a:extLst>
                    <a:ext uri="{9D8B030D-6E8A-4147-A177-3AD203B41FA5}">
                      <a16:colId xmlns:a16="http://schemas.microsoft.com/office/drawing/2014/main" val="20000"/>
                    </a:ext>
                  </a:extLst>
                </a:gridCol>
                <a:gridCol w="814006">
                  <a:extLst>
                    <a:ext uri="{9D8B030D-6E8A-4147-A177-3AD203B41FA5}">
                      <a16:colId xmlns:a16="http://schemas.microsoft.com/office/drawing/2014/main" val="20001"/>
                    </a:ext>
                  </a:extLst>
                </a:gridCol>
                <a:gridCol w="385220">
                  <a:extLst>
                    <a:ext uri="{9D8B030D-6E8A-4147-A177-3AD203B41FA5}">
                      <a16:colId xmlns:a16="http://schemas.microsoft.com/office/drawing/2014/main" val="20002"/>
                    </a:ext>
                  </a:extLst>
                </a:gridCol>
              </a:tblGrid>
              <a:tr h="256885">
                <a:tc>
                  <a:txBody>
                    <a:bodyPr/>
                    <a:lstStyle/>
                    <a:p>
                      <a:pPr algn="ctr">
                        <a:defRPr/>
                      </a:pPr>
                      <a:r>
                        <a:rPr lang="es-PE" sz="1000">
                          <a:solidFill>
                            <a:schemeClr val="tx1"/>
                          </a:solidFill>
                          <a:latin typeface="Open Sans"/>
                          <a:ea typeface="Open Sans"/>
                          <a:cs typeface="Open Sans"/>
                        </a:rPr>
                        <a:t>A-357</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Pablo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44" name="Conector curvado 20"/>
          <p:cNvCxnSpPr>
            <a:cxnSpLocks/>
          </p:cNvCxnSpPr>
          <p:nvPr/>
        </p:nvCxnSpPr>
        <p:spPr bwMode="auto">
          <a:xfrm>
            <a:off x="6624659" y="3333383"/>
            <a:ext cx="768188" cy="355492"/>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20"/>
          <p:cNvCxnSpPr>
            <a:cxnSpLocks/>
          </p:cNvCxnSpPr>
          <p:nvPr/>
        </p:nvCxnSpPr>
        <p:spPr bwMode="auto">
          <a:xfrm>
            <a:off x="7949044" y="3354257"/>
            <a:ext cx="0" cy="870449"/>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a 30"/>
          <p:cNvGraphicFramePr>
            <a:graphicFrameLocks noGrp="1"/>
          </p:cNvGraphicFramePr>
          <p:nvPr/>
        </p:nvGraphicFramePr>
        <p:xfrm>
          <a:off x="7148876" y="3688875"/>
          <a:ext cx="1775136" cy="256885"/>
        </p:xfrm>
        <a:graphic>
          <a:graphicData uri="http://schemas.openxmlformats.org/drawingml/2006/table">
            <a:tbl>
              <a:tblPr firstRow="1" bandRow="1">
                <a:tableStyleId>{4C46C308-9DEF-7DAB-D4FC-1C3A57708A5B}</a:tableStyleId>
              </a:tblPr>
              <a:tblGrid>
                <a:gridCol w="575910">
                  <a:extLst>
                    <a:ext uri="{9D8B030D-6E8A-4147-A177-3AD203B41FA5}">
                      <a16:colId xmlns:a16="http://schemas.microsoft.com/office/drawing/2014/main" val="20000"/>
                    </a:ext>
                  </a:extLst>
                </a:gridCol>
                <a:gridCol w="814006">
                  <a:extLst>
                    <a:ext uri="{9D8B030D-6E8A-4147-A177-3AD203B41FA5}">
                      <a16:colId xmlns:a16="http://schemas.microsoft.com/office/drawing/2014/main" val="20001"/>
                    </a:ext>
                  </a:extLst>
                </a:gridCol>
                <a:gridCol w="385220">
                  <a:extLst>
                    <a:ext uri="{9D8B030D-6E8A-4147-A177-3AD203B41FA5}">
                      <a16:colId xmlns:a16="http://schemas.microsoft.com/office/drawing/2014/main" val="20002"/>
                    </a:ext>
                  </a:extLst>
                </a:gridCol>
              </a:tblGrid>
              <a:tr h="256885">
                <a:tc>
                  <a:txBody>
                    <a:bodyPr/>
                    <a:lstStyle/>
                    <a:p>
                      <a:pPr algn="ctr">
                        <a:defRPr/>
                      </a:pPr>
                      <a:r>
                        <a:rPr lang="es-PE" sz="1000">
                          <a:solidFill>
                            <a:schemeClr val="tx1"/>
                          </a:solidFill>
                          <a:latin typeface="Open Sans"/>
                          <a:ea typeface="Open Sans"/>
                          <a:cs typeface="Open Sans"/>
                        </a:rPr>
                        <a:t>A-357</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Pedro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sp>
        <p:nvSpPr>
          <p:cNvPr id="47" name="CuadroTexto 80"/>
          <p:cNvSpPr txBox="1"/>
          <p:nvPr/>
        </p:nvSpPr>
        <p:spPr bwMode="auto">
          <a:xfrm>
            <a:off x="8036444" y="1391325"/>
            <a:ext cx="901209" cy="307777"/>
          </a:xfrm>
          <a:prstGeom prst="rect">
            <a:avLst/>
          </a:prstGeom>
          <a:noFill/>
          <a:ln>
            <a:solidFill>
              <a:schemeClr val="tx2">
                <a:lumMod val="75000"/>
              </a:schemeClr>
            </a:solidFill>
            <a:prstDash val="sysDash"/>
          </a:ln>
        </p:spPr>
        <p:txBody>
          <a:bodyPr wrap="none" rtlCol="0">
            <a:spAutoFit/>
          </a:bodyPr>
          <a:lstStyle/>
          <a:p>
            <a:pPr>
              <a:defRPr/>
            </a:pPr>
            <a:r>
              <a:rPr lang="es-MX">
                <a:solidFill>
                  <a:schemeClr val="tx2">
                    <a:lumMod val="75000"/>
                  </a:schemeClr>
                </a:solidFill>
              </a:rPr>
              <a:t>Data File</a:t>
            </a:r>
            <a:endParaRPr lang="en-US"/>
          </a:p>
        </p:txBody>
      </p:sp>
      <p:cxnSp>
        <p:nvCxnSpPr>
          <p:cNvPr id="48" name="Conector curvado 82"/>
          <p:cNvCxnSpPr>
            <a:cxnSpLocks/>
          </p:cNvCxnSpPr>
          <p:nvPr/>
        </p:nvCxnSpPr>
        <p:spPr bwMode="auto">
          <a:xfrm rot="16199999" flipH="1">
            <a:off x="8029864" y="1986913"/>
            <a:ext cx="1235405" cy="698366"/>
          </a:xfrm>
          <a:prstGeom prst="curvedConnector3">
            <a:avLst>
              <a:gd name="adj1" fmla="val 12992"/>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ángulo 1"/>
          <p:cNvSpPr/>
          <p:nvPr/>
        </p:nvSpPr>
        <p:spPr bwMode="auto">
          <a:xfrm>
            <a:off x="2977310" y="4682535"/>
            <a:ext cx="3473130" cy="338554"/>
          </a:xfrm>
          <a:prstGeom prst="rect">
            <a:avLst/>
          </a:prstGeom>
        </p:spPr>
        <p:txBody>
          <a:bodyPr wrap="none">
            <a:spAutoFit/>
          </a:bodyPr>
          <a:lstStyle/>
          <a:p>
            <a:pPr>
              <a:defRPr/>
            </a:pPr>
            <a:r>
              <a:rPr lang="es-MX" sz="1600" b="1"/>
              <a:t>Los nodos hojas son índices dispersos. </a:t>
            </a:r>
          </a:p>
        </p:txBody>
      </p:sp>
      <p:sp>
        <p:nvSpPr>
          <p:cNvPr id="50" name="Título 2"/>
          <p:cNvSpPr>
            <a:spLocks noGrp="1"/>
          </p:cNvSpPr>
          <p:nvPr>
            <p:ph type="title"/>
          </p:nvPr>
        </p:nvSpPr>
        <p:spPr bwMode="auto">
          <a:xfrm>
            <a:off x="311700" y="114860"/>
            <a:ext cx="8520600" cy="707400"/>
          </a:xfrm>
        </p:spPr>
        <p:txBody>
          <a:bodyPr/>
          <a:lstStyle/>
          <a:p>
            <a:pPr>
              <a:defRPr/>
            </a:pPr>
            <a:r>
              <a:rPr lang="en-US"/>
              <a:t>B+ Tree Index</a:t>
            </a:r>
          </a:p>
        </p:txBody>
      </p:sp>
      <p:graphicFrame>
        <p:nvGraphicFramePr>
          <p:cNvPr id="51" name="Tabla 14"/>
          <p:cNvGraphicFramePr>
            <a:graphicFrameLocks noGrp="1"/>
          </p:cNvGraphicFramePr>
          <p:nvPr/>
        </p:nvGraphicFramePr>
        <p:xfrm>
          <a:off x="133714" y="4725790"/>
          <a:ext cx="1616100" cy="251969"/>
        </p:xfrm>
        <a:graphic>
          <a:graphicData uri="http://schemas.openxmlformats.org/drawingml/2006/table">
            <a:tbl>
              <a:tblPr firstRow="1" bandRow="1">
                <a:tableStyleId>{4C46C308-9DEF-7DAB-D4FC-1C3A57708A5B}</a:tableStyleId>
              </a:tblPr>
              <a:tblGrid>
                <a:gridCol w="524315">
                  <a:extLst>
                    <a:ext uri="{9D8B030D-6E8A-4147-A177-3AD203B41FA5}">
                      <a16:colId xmlns:a16="http://schemas.microsoft.com/office/drawing/2014/main" val="20000"/>
                    </a:ext>
                  </a:extLst>
                </a:gridCol>
                <a:gridCol w="741078">
                  <a:extLst>
                    <a:ext uri="{9D8B030D-6E8A-4147-A177-3AD203B41FA5}">
                      <a16:colId xmlns:a16="http://schemas.microsoft.com/office/drawing/2014/main" val="20001"/>
                    </a:ext>
                  </a:extLst>
                </a:gridCol>
                <a:gridCol w="350707">
                  <a:extLst>
                    <a:ext uri="{9D8B030D-6E8A-4147-A177-3AD203B41FA5}">
                      <a16:colId xmlns:a16="http://schemas.microsoft.com/office/drawing/2014/main" val="20002"/>
                    </a:ext>
                  </a:extLst>
                </a:gridCol>
              </a:tblGrid>
              <a:tr h="251968">
                <a:tc>
                  <a:txBody>
                    <a:bodyPr/>
                    <a:lstStyle/>
                    <a:p>
                      <a:pPr algn="ctr">
                        <a:defRPr/>
                      </a:pPr>
                      <a:r>
                        <a:rPr lang="es-PE" sz="1000">
                          <a:solidFill>
                            <a:schemeClr val="tx1"/>
                          </a:solidFill>
                          <a:latin typeface="Open Sans"/>
                          <a:ea typeface="Open Sans"/>
                          <a:cs typeface="Open Sans"/>
                        </a:rPr>
                        <a:t>A-10</a:t>
                      </a:r>
                      <a:r>
                        <a:rPr lang="es-ES_tradnl" sz="1000">
                          <a:solidFill>
                            <a:schemeClr val="tx1"/>
                          </a:solidFill>
                          <a:latin typeface="Open Sans"/>
                          <a:ea typeface="Open Sans"/>
                          <a:cs typeface="Open Sans"/>
                        </a:rPr>
                        <a:t>0</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ES_tradnl" sz="1000">
                          <a:solidFill>
                            <a:schemeClr val="tx1"/>
                          </a:solidFill>
                          <a:latin typeface="Open Sans"/>
                          <a:ea typeface="Open Sans"/>
                          <a:cs typeface="Open Sans"/>
                        </a:rPr>
                        <a:t>Abel</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cxnSp>
        <p:nvCxnSpPr>
          <p:cNvPr id="52" name="Conector curvado 20"/>
          <p:cNvCxnSpPr>
            <a:cxnSpLocks/>
          </p:cNvCxnSpPr>
          <p:nvPr/>
        </p:nvCxnSpPr>
        <p:spPr bwMode="auto">
          <a:xfrm flipH="1">
            <a:off x="245110" y="3346450"/>
            <a:ext cx="71755" cy="1359535"/>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tángulo 76"/>
          <p:cNvSpPr/>
          <p:nvPr/>
        </p:nvSpPr>
        <p:spPr bwMode="auto">
          <a:xfrm>
            <a:off x="75261" y="2947082"/>
            <a:ext cx="8940804" cy="529936"/>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aphicFrame>
        <p:nvGraphicFramePr>
          <p:cNvPr id="5" name="Tabla 5"/>
          <p:cNvGraphicFramePr>
            <a:graphicFrameLocks noGrp="1"/>
          </p:cNvGraphicFramePr>
          <p:nvPr/>
        </p:nvGraphicFramePr>
        <p:xfrm>
          <a:off x="3390900" y="1066039"/>
          <a:ext cx="2362199" cy="487680"/>
        </p:xfrm>
        <a:graphic>
          <a:graphicData uri="http://schemas.openxmlformats.org/drawingml/2006/table">
            <a:tbl>
              <a:tblPr firstRow="1" bandRow="1">
                <a:tableStyleId>{4C46C308-9DEF-7DAB-D4FC-1C3A57708A5B}</a:tableStyleId>
              </a:tblPr>
              <a:tblGrid>
                <a:gridCol w="518920">
                  <a:extLst>
                    <a:ext uri="{9D8B030D-6E8A-4147-A177-3AD203B41FA5}">
                      <a16:colId xmlns:a16="http://schemas.microsoft.com/office/drawing/2014/main" val="20000"/>
                    </a:ext>
                  </a:extLst>
                </a:gridCol>
                <a:gridCol w="247452">
                  <a:extLst>
                    <a:ext uri="{9D8B030D-6E8A-4147-A177-3AD203B41FA5}">
                      <a16:colId xmlns:a16="http://schemas.microsoft.com/office/drawing/2014/main" val="20001"/>
                    </a:ext>
                  </a:extLst>
                </a:gridCol>
                <a:gridCol w="373342">
                  <a:extLst>
                    <a:ext uri="{9D8B030D-6E8A-4147-A177-3AD203B41FA5}">
                      <a16:colId xmlns:a16="http://schemas.microsoft.com/office/drawing/2014/main" val="20002"/>
                    </a:ext>
                  </a:extLst>
                </a:gridCol>
                <a:gridCol w="435086">
                  <a:extLst>
                    <a:ext uri="{9D8B030D-6E8A-4147-A177-3AD203B41FA5}">
                      <a16:colId xmlns:a16="http://schemas.microsoft.com/office/drawing/2014/main" val="20003"/>
                    </a:ext>
                  </a:extLst>
                </a:gridCol>
                <a:gridCol w="214360">
                  <a:extLst>
                    <a:ext uri="{9D8B030D-6E8A-4147-A177-3AD203B41FA5}">
                      <a16:colId xmlns:a16="http://schemas.microsoft.com/office/drawing/2014/main" val="20004"/>
                    </a:ext>
                  </a:extLst>
                </a:gridCol>
                <a:gridCol w="573039">
                  <a:extLst>
                    <a:ext uri="{9D8B030D-6E8A-4147-A177-3AD203B41FA5}">
                      <a16:colId xmlns:a16="http://schemas.microsoft.com/office/drawing/2014/main" val="20005"/>
                    </a:ext>
                  </a:extLst>
                </a:gridCol>
              </a:tblGrid>
              <a:tr h="228889">
                <a:tc gridSpan="2">
                  <a:txBody>
                    <a:bodyPr/>
                    <a:lstStyle/>
                    <a:p>
                      <a:pPr algn="ctr">
                        <a:defRPr/>
                      </a:pPr>
                      <a:r>
                        <a:rPr lang="es-PE" sz="1000">
                          <a:solidFill>
                            <a:schemeClr val="tx1"/>
                          </a:solidFill>
                          <a:latin typeface="Open Sans"/>
                          <a:ea typeface="Open Sans"/>
                          <a:cs typeface="Open Sans"/>
                        </a:rPr>
                        <a:t>Carlos</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Paolo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28889">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6" name="Tabla 9"/>
          <p:cNvGraphicFramePr>
            <a:graphicFrameLocks noGrp="1"/>
          </p:cNvGraphicFramePr>
          <p:nvPr/>
        </p:nvGraphicFramePr>
        <p:xfrm>
          <a:off x="502230" y="2116886"/>
          <a:ext cx="2370844" cy="487680"/>
        </p:xfrm>
        <a:graphic>
          <a:graphicData uri="http://schemas.openxmlformats.org/drawingml/2006/table">
            <a:tbl>
              <a:tblPr firstRow="1" bandRow="1">
                <a:tableStyleId>{4C46C308-9DEF-7DAB-D4FC-1C3A57708A5B}</a:tableStyleId>
              </a:tblPr>
              <a:tblGrid>
                <a:gridCol w="520819">
                  <a:extLst>
                    <a:ext uri="{9D8B030D-6E8A-4147-A177-3AD203B41FA5}">
                      <a16:colId xmlns:a16="http://schemas.microsoft.com/office/drawing/2014/main" val="20000"/>
                    </a:ext>
                  </a:extLst>
                </a:gridCol>
                <a:gridCol w="248358">
                  <a:extLst>
                    <a:ext uri="{9D8B030D-6E8A-4147-A177-3AD203B41FA5}">
                      <a16:colId xmlns:a16="http://schemas.microsoft.com/office/drawing/2014/main" val="20001"/>
                    </a:ext>
                  </a:extLst>
                </a:gridCol>
                <a:gridCol w="374708">
                  <a:extLst>
                    <a:ext uri="{9D8B030D-6E8A-4147-A177-3AD203B41FA5}">
                      <a16:colId xmlns:a16="http://schemas.microsoft.com/office/drawing/2014/main" val="20002"/>
                    </a:ext>
                  </a:extLst>
                </a:gridCol>
                <a:gridCol w="436678">
                  <a:extLst>
                    <a:ext uri="{9D8B030D-6E8A-4147-A177-3AD203B41FA5}">
                      <a16:colId xmlns:a16="http://schemas.microsoft.com/office/drawing/2014/main" val="20003"/>
                    </a:ext>
                  </a:extLst>
                </a:gridCol>
                <a:gridCol w="215145">
                  <a:extLst>
                    <a:ext uri="{9D8B030D-6E8A-4147-A177-3AD203B41FA5}">
                      <a16:colId xmlns:a16="http://schemas.microsoft.com/office/drawing/2014/main" val="20004"/>
                    </a:ext>
                  </a:extLst>
                </a:gridCol>
                <a:gridCol w="575136">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Ana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Benito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7" name="Tabla 10"/>
          <p:cNvGraphicFramePr>
            <a:graphicFrameLocks noGrp="1"/>
          </p:cNvGraphicFramePr>
          <p:nvPr/>
        </p:nvGraphicFramePr>
        <p:xfrm>
          <a:off x="3333311" y="2133307"/>
          <a:ext cx="2370844" cy="487680"/>
        </p:xfrm>
        <a:graphic>
          <a:graphicData uri="http://schemas.openxmlformats.org/drawingml/2006/table">
            <a:tbl>
              <a:tblPr firstRow="1" bandRow="1">
                <a:tableStyleId>{4C46C308-9DEF-7DAB-D4FC-1C3A57708A5B}</a:tableStyleId>
              </a:tblPr>
              <a:tblGrid>
                <a:gridCol w="520819">
                  <a:extLst>
                    <a:ext uri="{9D8B030D-6E8A-4147-A177-3AD203B41FA5}">
                      <a16:colId xmlns:a16="http://schemas.microsoft.com/office/drawing/2014/main" val="20000"/>
                    </a:ext>
                  </a:extLst>
                </a:gridCol>
                <a:gridCol w="248358">
                  <a:extLst>
                    <a:ext uri="{9D8B030D-6E8A-4147-A177-3AD203B41FA5}">
                      <a16:colId xmlns:a16="http://schemas.microsoft.com/office/drawing/2014/main" val="20001"/>
                    </a:ext>
                  </a:extLst>
                </a:gridCol>
                <a:gridCol w="374708">
                  <a:extLst>
                    <a:ext uri="{9D8B030D-6E8A-4147-A177-3AD203B41FA5}">
                      <a16:colId xmlns:a16="http://schemas.microsoft.com/office/drawing/2014/main" val="20002"/>
                    </a:ext>
                  </a:extLst>
                </a:gridCol>
                <a:gridCol w="436678">
                  <a:extLst>
                    <a:ext uri="{9D8B030D-6E8A-4147-A177-3AD203B41FA5}">
                      <a16:colId xmlns:a16="http://schemas.microsoft.com/office/drawing/2014/main" val="20003"/>
                    </a:ext>
                  </a:extLst>
                </a:gridCol>
                <a:gridCol w="215145">
                  <a:extLst>
                    <a:ext uri="{9D8B030D-6E8A-4147-A177-3AD203B41FA5}">
                      <a16:colId xmlns:a16="http://schemas.microsoft.com/office/drawing/2014/main" val="20004"/>
                    </a:ext>
                  </a:extLst>
                </a:gridCol>
                <a:gridCol w="575136">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Olenky</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Pablo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graphicFrame>
        <p:nvGraphicFramePr>
          <p:cNvPr id="8" name="Tabla 11"/>
          <p:cNvGraphicFramePr>
            <a:graphicFrameLocks noGrp="1"/>
          </p:cNvGraphicFramePr>
          <p:nvPr/>
        </p:nvGraphicFramePr>
        <p:xfrm>
          <a:off x="6431974" y="2116886"/>
          <a:ext cx="2400326" cy="487680"/>
        </p:xfrm>
        <a:graphic>
          <a:graphicData uri="http://schemas.openxmlformats.org/drawingml/2006/table">
            <a:tbl>
              <a:tblPr firstRow="1" bandRow="1">
                <a:tableStyleId>{4C46C308-9DEF-7DAB-D4FC-1C3A57708A5B}</a:tableStyleId>
              </a:tblPr>
              <a:tblGrid>
                <a:gridCol w="527296">
                  <a:extLst>
                    <a:ext uri="{9D8B030D-6E8A-4147-A177-3AD203B41FA5}">
                      <a16:colId xmlns:a16="http://schemas.microsoft.com/office/drawing/2014/main" val="20000"/>
                    </a:ext>
                  </a:extLst>
                </a:gridCol>
                <a:gridCol w="251446">
                  <a:extLst>
                    <a:ext uri="{9D8B030D-6E8A-4147-A177-3AD203B41FA5}">
                      <a16:colId xmlns:a16="http://schemas.microsoft.com/office/drawing/2014/main" val="20001"/>
                    </a:ext>
                  </a:extLst>
                </a:gridCol>
                <a:gridCol w="379368">
                  <a:extLst>
                    <a:ext uri="{9D8B030D-6E8A-4147-A177-3AD203B41FA5}">
                      <a16:colId xmlns:a16="http://schemas.microsoft.com/office/drawing/2014/main" val="20002"/>
                    </a:ext>
                  </a:extLst>
                </a:gridCol>
                <a:gridCol w="442107">
                  <a:extLst>
                    <a:ext uri="{9D8B030D-6E8A-4147-A177-3AD203B41FA5}">
                      <a16:colId xmlns:a16="http://schemas.microsoft.com/office/drawing/2014/main" val="20003"/>
                    </a:ext>
                  </a:extLst>
                </a:gridCol>
                <a:gridCol w="217820">
                  <a:extLst>
                    <a:ext uri="{9D8B030D-6E8A-4147-A177-3AD203B41FA5}">
                      <a16:colId xmlns:a16="http://schemas.microsoft.com/office/drawing/2014/main" val="20004"/>
                    </a:ext>
                  </a:extLst>
                </a:gridCol>
                <a:gridCol w="582288">
                  <a:extLst>
                    <a:ext uri="{9D8B030D-6E8A-4147-A177-3AD203B41FA5}">
                      <a16:colId xmlns:a16="http://schemas.microsoft.com/office/drawing/2014/main" val="20005"/>
                    </a:ext>
                  </a:extLst>
                </a:gridCol>
              </a:tblGrid>
              <a:tr h="218496">
                <a:tc gridSpan="2">
                  <a:txBody>
                    <a:bodyPr/>
                    <a:lstStyle/>
                    <a:p>
                      <a:pPr algn="ctr">
                        <a:defRPr/>
                      </a:pPr>
                      <a:r>
                        <a:rPr lang="es-PE" sz="1000">
                          <a:solidFill>
                            <a:schemeClr val="tx1"/>
                          </a:solidFill>
                          <a:latin typeface="Open Sans"/>
                          <a:ea typeface="Open Sans"/>
                          <a:cs typeface="Open Sans"/>
                        </a:rPr>
                        <a:t>Pedro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r>
                        <a:rPr lang="es-PE" sz="1000">
                          <a:solidFill>
                            <a:schemeClr val="tx1"/>
                          </a:solidFill>
                          <a:latin typeface="Open Sans"/>
                          <a:ea typeface="Open Sans"/>
                          <a:cs typeface="Open Sans"/>
                        </a:rPr>
                        <a:t>Sofia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extLst>
                  <a:ext uri="{0D108BD9-81ED-4DB2-BD59-A6C34878D82A}">
                    <a16:rowId xmlns:a16="http://schemas.microsoft.com/office/drawing/2014/main" val="10000"/>
                  </a:ext>
                </a:extLst>
              </a:tr>
              <a:tr h="218496">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hMerge="1">
                  <a:txBody>
                    <a:bodyPr/>
                    <a:lstStyle/>
                    <a:p>
                      <a:endParaRPr/>
                    </a:p>
                  </a:txBody>
                  <a:tcPr/>
                </a:tc>
                <a:tc gridSpan="2">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hMerge="1">
                  <a:txBody>
                    <a:bodyPr/>
                    <a:lstStyle/>
                    <a:p>
                      <a:endParaRPr/>
                    </a:p>
                  </a:txBody>
                  <a:tcPr/>
                </a:tc>
                <a:tc>
                  <a:txBody>
                    <a:bodyPr/>
                    <a:lstStyle/>
                    <a:p>
                      <a:pPr algn="ctr">
                        <a:defRPr/>
                      </a:pP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1"/>
                  </a:ext>
                </a:extLst>
              </a:tr>
            </a:tbl>
          </a:graphicData>
        </a:graphic>
      </p:graphicFrame>
      <p:cxnSp>
        <p:nvCxnSpPr>
          <p:cNvPr id="9" name="Conector curvado 27"/>
          <p:cNvCxnSpPr>
            <a:cxnSpLocks/>
            <a:endCxn id="10" idx="0"/>
          </p:cNvCxnSpPr>
          <p:nvPr/>
        </p:nvCxnSpPr>
        <p:spPr bwMode="auto">
          <a:xfrm>
            <a:off x="1964028" y="2604566"/>
            <a:ext cx="909046"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a 14"/>
          <p:cNvGraphicFramePr>
            <a:graphicFrameLocks noGrp="1"/>
          </p:cNvGraphicFramePr>
          <p:nvPr/>
        </p:nvGraphicFramePr>
        <p:xfrm>
          <a:off x="161018" y="4240015"/>
          <a:ext cx="1616100" cy="251969"/>
        </p:xfrm>
        <a:graphic>
          <a:graphicData uri="http://schemas.openxmlformats.org/drawingml/2006/table">
            <a:tbl>
              <a:tblPr firstRow="1" bandRow="1">
                <a:tableStyleId>{4C46C308-9DEF-7DAB-D4FC-1C3A57708A5B}</a:tableStyleId>
              </a:tblPr>
              <a:tblGrid>
                <a:gridCol w="524315">
                  <a:extLst>
                    <a:ext uri="{9D8B030D-6E8A-4147-A177-3AD203B41FA5}">
                      <a16:colId xmlns:a16="http://schemas.microsoft.com/office/drawing/2014/main" val="20000"/>
                    </a:ext>
                  </a:extLst>
                </a:gridCol>
                <a:gridCol w="741078">
                  <a:extLst>
                    <a:ext uri="{9D8B030D-6E8A-4147-A177-3AD203B41FA5}">
                      <a16:colId xmlns:a16="http://schemas.microsoft.com/office/drawing/2014/main" val="20001"/>
                    </a:ext>
                  </a:extLst>
                </a:gridCol>
                <a:gridCol w="350707">
                  <a:extLst>
                    <a:ext uri="{9D8B030D-6E8A-4147-A177-3AD203B41FA5}">
                      <a16:colId xmlns:a16="http://schemas.microsoft.com/office/drawing/2014/main" val="20002"/>
                    </a:ext>
                  </a:extLst>
                </a:gridCol>
              </a:tblGrid>
              <a:tr h="251968">
                <a:tc>
                  <a:txBody>
                    <a:bodyPr/>
                    <a:lstStyle/>
                    <a:p>
                      <a:pPr algn="ctr">
                        <a:defRPr/>
                      </a:pPr>
                      <a:r>
                        <a:rPr lang="es-PE" sz="1000">
                          <a:solidFill>
                            <a:schemeClr val="tx1"/>
                          </a:solidFill>
                          <a:latin typeface="Open Sans"/>
                          <a:ea typeface="Open Sans"/>
                          <a:cs typeface="Open Sans"/>
                        </a:rPr>
                        <a:t>A-090</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Abel</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graphicFrame>
        <p:nvGraphicFramePr>
          <p:cNvPr id="12" name="Tabla 15"/>
          <p:cNvGraphicFramePr>
            <a:graphicFrameLocks noGrp="1"/>
          </p:cNvGraphicFramePr>
          <p:nvPr/>
        </p:nvGraphicFramePr>
        <p:xfrm>
          <a:off x="1885930" y="4248144"/>
          <a:ext cx="1792039" cy="243840"/>
        </p:xfrm>
        <a:graphic>
          <a:graphicData uri="http://schemas.openxmlformats.org/drawingml/2006/table">
            <a:tbl>
              <a:tblPr firstRow="1" bandRow="1">
                <a:tableStyleId>{4C46C308-9DEF-7DAB-D4FC-1C3A57708A5B}</a:tableStyleId>
              </a:tblPr>
              <a:tblGrid>
                <a:gridCol w="581395">
                  <a:extLst>
                    <a:ext uri="{9D8B030D-6E8A-4147-A177-3AD203B41FA5}">
                      <a16:colId xmlns:a16="http://schemas.microsoft.com/office/drawing/2014/main" val="20000"/>
                    </a:ext>
                  </a:extLst>
                </a:gridCol>
                <a:gridCol w="821757">
                  <a:extLst>
                    <a:ext uri="{9D8B030D-6E8A-4147-A177-3AD203B41FA5}">
                      <a16:colId xmlns:a16="http://schemas.microsoft.com/office/drawing/2014/main" val="20001"/>
                    </a:ext>
                  </a:extLst>
                </a:gridCol>
                <a:gridCol w="388887">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A-102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Benito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1</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graphicFrame>
        <p:nvGraphicFramePr>
          <p:cNvPr id="13" name="Tabla 17"/>
          <p:cNvGraphicFramePr>
            <a:graphicFrameLocks noGrp="1"/>
          </p:cNvGraphicFramePr>
          <p:nvPr/>
        </p:nvGraphicFramePr>
        <p:xfrm>
          <a:off x="5612731" y="4237601"/>
          <a:ext cx="1639196" cy="243840"/>
        </p:xfrm>
        <a:graphic>
          <a:graphicData uri="http://schemas.openxmlformats.org/drawingml/2006/table">
            <a:tbl>
              <a:tblPr firstRow="1" bandRow="1">
                <a:tableStyleId>{4C46C308-9DEF-7DAB-D4FC-1C3A57708A5B}</a:tableStyleId>
              </a:tblPr>
              <a:tblGrid>
                <a:gridCol w="531807">
                  <a:extLst>
                    <a:ext uri="{9D8B030D-6E8A-4147-A177-3AD203B41FA5}">
                      <a16:colId xmlns:a16="http://schemas.microsoft.com/office/drawing/2014/main" val="20000"/>
                    </a:ext>
                  </a:extLst>
                </a:gridCol>
                <a:gridCol w="751670">
                  <a:extLst>
                    <a:ext uri="{9D8B030D-6E8A-4147-A177-3AD203B41FA5}">
                      <a16:colId xmlns:a16="http://schemas.microsoft.com/office/drawing/2014/main" val="20001"/>
                    </a:ext>
                  </a:extLst>
                </a:gridCol>
                <a:gridCol w="355719">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A-249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Paolo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cxnSp>
        <p:nvCxnSpPr>
          <p:cNvPr id="14" name="Conector curvado 20"/>
          <p:cNvCxnSpPr>
            <a:cxnSpLocks/>
            <a:endCxn id="15" idx="0"/>
          </p:cNvCxnSpPr>
          <p:nvPr/>
        </p:nvCxnSpPr>
        <p:spPr bwMode="auto">
          <a:xfrm flipH="1">
            <a:off x="647145" y="2604566"/>
            <a:ext cx="74072"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23"/>
          <p:cNvCxnSpPr>
            <a:cxnSpLocks/>
            <a:endCxn id="17" idx="0"/>
          </p:cNvCxnSpPr>
          <p:nvPr/>
        </p:nvCxnSpPr>
        <p:spPr bwMode="auto">
          <a:xfrm>
            <a:off x="1278573" y="2604566"/>
            <a:ext cx="471618"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32"/>
          <p:cNvCxnSpPr>
            <a:cxnSpLocks/>
            <a:endCxn id="19" idx="0"/>
          </p:cNvCxnSpPr>
          <p:nvPr/>
        </p:nvCxnSpPr>
        <p:spPr bwMode="auto">
          <a:xfrm>
            <a:off x="3593206" y="2620987"/>
            <a:ext cx="609002" cy="46855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34"/>
          <p:cNvCxnSpPr>
            <a:cxnSpLocks/>
            <a:endCxn id="21" idx="0"/>
          </p:cNvCxnSpPr>
          <p:nvPr/>
        </p:nvCxnSpPr>
        <p:spPr bwMode="auto">
          <a:xfrm>
            <a:off x="4108437" y="2620987"/>
            <a:ext cx="1398745" cy="46855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a 40"/>
          <p:cNvGraphicFramePr>
            <a:graphicFrameLocks noGrp="1"/>
          </p:cNvGraphicFramePr>
          <p:nvPr/>
        </p:nvGraphicFramePr>
        <p:xfrm>
          <a:off x="3815011" y="4243317"/>
          <a:ext cx="1692171" cy="243840"/>
        </p:xfrm>
        <a:graphic>
          <a:graphicData uri="http://schemas.openxmlformats.org/drawingml/2006/table">
            <a:tbl>
              <a:tblPr firstRow="1" bandRow="1">
                <a:tableStyleId>{4C46C308-9DEF-7DAB-D4FC-1C3A57708A5B}</a:tableStyleId>
              </a:tblPr>
              <a:tblGrid>
                <a:gridCol w="548994">
                  <a:extLst>
                    <a:ext uri="{9D8B030D-6E8A-4147-A177-3AD203B41FA5}">
                      <a16:colId xmlns:a16="http://schemas.microsoft.com/office/drawing/2014/main" val="20000"/>
                    </a:ext>
                  </a:extLst>
                </a:gridCol>
                <a:gridCol w="775962">
                  <a:extLst>
                    <a:ext uri="{9D8B030D-6E8A-4147-A177-3AD203B41FA5}">
                      <a16:colId xmlns:a16="http://schemas.microsoft.com/office/drawing/2014/main" val="20001"/>
                    </a:ext>
                  </a:extLst>
                </a:gridCol>
                <a:gridCol w="367215">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A-856</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Olenky</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cxnSp>
        <p:nvCxnSpPr>
          <p:cNvPr id="23" name="Conector curvado 41"/>
          <p:cNvCxnSpPr>
            <a:cxnSpLocks/>
            <a:endCxn id="24" idx="0"/>
          </p:cNvCxnSpPr>
          <p:nvPr/>
        </p:nvCxnSpPr>
        <p:spPr bwMode="auto">
          <a:xfrm>
            <a:off x="6697014" y="2604566"/>
            <a:ext cx="224215"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ado 42"/>
          <p:cNvCxnSpPr>
            <a:cxnSpLocks/>
            <a:endCxn id="26" idx="0"/>
          </p:cNvCxnSpPr>
          <p:nvPr/>
        </p:nvCxnSpPr>
        <p:spPr bwMode="auto">
          <a:xfrm>
            <a:off x="7251927" y="2604566"/>
            <a:ext cx="1046456" cy="48497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ado 27"/>
          <p:cNvCxnSpPr>
            <a:cxnSpLocks/>
            <a:endCxn id="19" idx="1"/>
          </p:cNvCxnSpPr>
          <p:nvPr/>
        </p:nvCxnSpPr>
        <p:spPr bwMode="auto">
          <a:xfrm flipV="1">
            <a:off x="3355505" y="3211463"/>
            <a:ext cx="375085" cy="2054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cxnSpLocks/>
          </p:cNvCxnSpPr>
          <p:nvPr/>
        </p:nvCxnSpPr>
        <p:spPr bwMode="auto">
          <a:xfrm flipV="1">
            <a:off x="5615120" y="2256737"/>
            <a:ext cx="816851" cy="21665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Conector curvado 27"/>
          <p:cNvCxnSpPr>
            <a:cxnSpLocks/>
            <a:endCxn id="6" idx="0"/>
          </p:cNvCxnSpPr>
          <p:nvPr/>
        </p:nvCxnSpPr>
        <p:spPr bwMode="auto">
          <a:xfrm flipH="1">
            <a:off x="1687652" y="1553718"/>
            <a:ext cx="1905554" cy="56316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curvado 27"/>
          <p:cNvCxnSpPr>
            <a:cxnSpLocks/>
            <a:endCxn id="7" idx="0"/>
          </p:cNvCxnSpPr>
          <p:nvPr/>
        </p:nvCxnSpPr>
        <p:spPr bwMode="auto">
          <a:xfrm>
            <a:off x="4202208" y="1553718"/>
            <a:ext cx="316525" cy="579588"/>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ado 27"/>
          <p:cNvCxnSpPr>
            <a:cxnSpLocks/>
            <a:endCxn id="8" idx="0"/>
          </p:cNvCxnSpPr>
          <p:nvPr/>
        </p:nvCxnSpPr>
        <p:spPr bwMode="auto">
          <a:xfrm>
            <a:off x="4836017" y="1553718"/>
            <a:ext cx="2796120" cy="56316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98;p18"/>
          <p:cNvSpPr txBox="1"/>
          <p:nvPr/>
        </p:nvSpPr>
        <p:spPr bwMode="auto">
          <a:xfrm>
            <a:off x="1885930" y="508221"/>
            <a:ext cx="5105831" cy="471776"/>
          </a:xfrm>
          <a:prstGeom prst="rect">
            <a:avLst/>
          </a:prstGeom>
          <a:noFill/>
          <a:ln>
            <a:noFill/>
          </a:ln>
        </p:spPr>
        <p:txBody>
          <a:bodyPr spcFirstLastPara="1" wrap="square" lIns="91425" tIns="91425" rIns="91425" bIns="91425"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1pPr>
            <a:lvl2pPr marR="0" lvl="1"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2pPr>
            <a:lvl3pPr marR="0" lvl="2"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3pPr>
            <a:lvl4pPr marR="0" lvl="3"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4pPr>
            <a:lvl5pPr marR="0" lvl="4"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5pPr>
            <a:lvl6pPr marR="0" lvl="5"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6pPr>
            <a:lvl7pPr marR="0" lvl="6"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7pPr>
            <a:lvl8pPr marR="0" lvl="7"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8pPr>
            <a:lvl9pPr marR="0" lvl="8"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defRPr>
            </a:lvl9pPr>
          </a:lstStyle>
          <a:p>
            <a:pPr marL="457200" algn="ctr">
              <a:lnSpc>
                <a:spcPct val="150000"/>
              </a:lnSpc>
              <a:defRPr/>
            </a:pPr>
            <a:r>
              <a:rPr lang="es-MX" sz="2000">
                <a:solidFill>
                  <a:schemeClr val="tx2">
                    <a:lumMod val="75000"/>
                  </a:schemeClr>
                </a:solidFill>
              </a:rPr>
              <a:t>B+ Tree (clustered index) </a:t>
            </a:r>
          </a:p>
        </p:txBody>
      </p:sp>
      <p:graphicFrame>
        <p:nvGraphicFramePr>
          <p:cNvPr id="33" name="Tabla 31"/>
          <p:cNvGraphicFramePr>
            <a:graphicFrameLocks noGrp="1"/>
          </p:cNvGraphicFramePr>
          <p:nvPr/>
        </p:nvGraphicFramePr>
        <p:xfrm>
          <a:off x="7400059" y="4224706"/>
          <a:ext cx="1596689" cy="243840"/>
        </p:xfrm>
        <a:graphic>
          <a:graphicData uri="http://schemas.openxmlformats.org/drawingml/2006/table">
            <a:tbl>
              <a:tblPr firstRow="1" bandRow="1">
                <a:tableStyleId>{4C46C308-9DEF-7DAB-D4FC-1C3A57708A5B}</a:tableStyleId>
              </a:tblPr>
              <a:tblGrid>
                <a:gridCol w="600941">
                  <a:extLst>
                    <a:ext uri="{9D8B030D-6E8A-4147-A177-3AD203B41FA5}">
                      <a16:colId xmlns:a16="http://schemas.microsoft.com/office/drawing/2014/main" val="20000"/>
                    </a:ext>
                  </a:extLst>
                </a:gridCol>
                <a:gridCol w="649253">
                  <a:extLst>
                    <a:ext uri="{9D8B030D-6E8A-4147-A177-3AD203B41FA5}">
                      <a16:colId xmlns:a16="http://schemas.microsoft.com/office/drawing/2014/main" val="20001"/>
                    </a:ext>
                  </a:extLst>
                </a:gridCol>
                <a:gridCol w="346495">
                  <a:extLst>
                    <a:ext uri="{9D8B030D-6E8A-4147-A177-3AD203B41FA5}">
                      <a16:colId xmlns:a16="http://schemas.microsoft.com/office/drawing/2014/main" val="20002"/>
                    </a:ext>
                  </a:extLst>
                </a:gridCol>
              </a:tblGrid>
              <a:tr h="194299">
                <a:tc>
                  <a:txBody>
                    <a:bodyPr/>
                    <a:lstStyle/>
                    <a:p>
                      <a:pPr algn="ctr">
                        <a:defRPr/>
                      </a:pPr>
                      <a:r>
                        <a:rPr lang="es-PE" sz="1000">
                          <a:solidFill>
                            <a:schemeClr val="tx1"/>
                          </a:solidFill>
                          <a:latin typeface="Open Sans"/>
                          <a:ea typeface="Open Sans"/>
                          <a:cs typeface="Open Sans"/>
                        </a:rPr>
                        <a:t>A-249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Sofia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graphicFrame>
        <p:nvGraphicFramePr>
          <p:cNvPr id="15" name="Tabla 33"/>
          <p:cNvGraphicFramePr>
            <a:graphicFrameLocks noGrp="1"/>
          </p:cNvGraphicFramePr>
          <p:nvPr/>
        </p:nvGraphicFramePr>
        <p:xfrm>
          <a:off x="175527"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7" name="Tabla 36"/>
          <p:cNvGraphicFramePr>
            <a:graphicFrameLocks noGrp="1"/>
          </p:cNvGraphicFramePr>
          <p:nvPr/>
        </p:nvGraphicFramePr>
        <p:xfrm>
          <a:off x="1278573"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a 37"/>
          <p:cNvGraphicFramePr>
            <a:graphicFrameLocks noGrp="1"/>
          </p:cNvGraphicFramePr>
          <p:nvPr/>
        </p:nvGraphicFramePr>
        <p:xfrm>
          <a:off x="2401456"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19" name="Tabla 38"/>
          <p:cNvGraphicFramePr>
            <a:graphicFrameLocks noGrp="1"/>
          </p:cNvGraphicFramePr>
          <p:nvPr/>
        </p:nvGraphicFramePr>
        <p:xfrm>
          <a:off x="3730590"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23458">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21" name="Tabla 39"/>
          <p:cNvGraphicFramePr>
            <a:graphicFrameLocks noGrp="1"/>
          </p:cNvGraphicFramePr>
          <p:nvPr/>
        </p:nvGraphicFramePr>
        <p:xfrm>
          <a:off x="5035564"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24" name="Tabla 43"/>
          <p:cNvGraphicFramePr>
            <a:graphicFrameLocks noGrp="1"/>
          </p:cNvGraphicFramePr>
          <p:nvPr/>
        </p:nvGraphicFramePr>
        <p:xfrm>
          <a:off x="6449611"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graphicFrame>
        <p:nvGraphicFramePr>
          <p:cNvPr id="26" name="Tabla 44"/>
          <p:cNvGraphicFramePr>
            <a:graphicFrameLocks noGrp="1"/>
          </p:cNvGraphicFramePr>
          <p:nvPr/>
        </p:nvGraphicFramePr>
        <p:xfrm>
          <a:off x="7826765" y="3089543"/>
          <a:ext cx="943236" cy="243840"/>
        </p:xfrm>
        <a:graphic>
          <a:graphicData uri="http://schemas.openxmlformats.org/drawingml/2006/table">
            <a:tbl>
              <a:tblPr firstRow="1" bandRow="1">
                <a:tableStyleId>{4C46C308-9DEF-7DAB-D4FC-1C3A57708A5B}</a:tableStyleId>
              </a:tblPr>
              <a:tblGrid>
                <a:gridCol w="285776">
                  <a:extLst>
                    <a:ext uri="{9D8B030D-6E8A-4147-A177-3AD203B41FA5}">
                      <a16:colId xmlns:a16="http://schemas.microsoft.com/office/drawing/2014/main" val="20000"/>
                    </a:ext>
                  </a:extLst>
                </a:gridCol>
                <a:gridCol w="341879">
                  <a:extLst>
                    <a:ext uri="{9D8B030D-6E8A-4147-A177-3AD203B41FA5}">
                      <a16:colId xmlns:a16="http://schemas.microsoft.com/office/drawing/2014/main" val="20001"/>
                    </a:ext>
                  </a:extLst>
                </a:gridCol>
                <a:gridCol w="315581">
                  <a:extLst>
                    <a:ext uri="{9D8B030D-6E8A-4147-A177-3AD203B41FA5}">
                      <a16:colId xmlns:a16="http://schemas.microsoft.com/office/drawing/2014/main" val="20002"/>
                    </a:ext>
                  </a:extLst>
                </a:gridCol>
              </a:tblGrid>
              <a:tr h="218496">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tx2">
                        <a:lumMod val="40000"/>
                        <a:lumOff val="60000"/>
                      </a:schemeClr>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endParaRPr lang="en-US" sz="1000">
                        <a:solidFill>
                          <a:schemeClr val="bg2">
                            <a:lumMod val="75000"/>
                          </a:schemeClr>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34" name="Conector curvado 20"/>
          <p:cNvCxnSpPr>
            <a:cxnSpLocks/>
          </p:cNvCxnSpPr>
          <p:nvPr/>
        </p:nvCxnSpPr>
        <p:spPr bwMode="auto">
          <a:xfrm>
            <a:off x="391005" y="3333383"/>
            <a:ext cx="186912" cy="914761"/>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curvado 20"/>
          <p:cNvCxnSpPr>
            <a:cxnSpLocks/>
          </p:cNvCxnSpPr>
          <p:nvPr/>
        </p:nvCxnSpPr>
        <p:spPr bwMode="auto">
          <a:xfrm flipH="1">
            <a:off x="1423556" y="3333383"/>
            <a:ext cx="20001" cy="355492"/>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curvado 20"/>
          <p:cNvCxnSpPr>
            <a:cxnSpLocks/>
            <a:stCxn id="17" idx="2"/>
          </p:cNvCxnSpPr>
          <p:nvPr/>
        </p:nvCxnSpPr>
        <p:spPr bwMode="auto">
          <a:xfrm>
            <a:off x="1750191" y="3333383"/>
            <a:ext cx="423846" cy="914421"/>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a 12"/>
          <p:cNvGraphicFramePr>
            <a:graphicFrameLocks noGrp="1"/>
          </p:cNvGraphicFramePr>
          <p:nvPr/>
        </p:nvGraphicFramePr>
        <p:xfrm>
          <a:off x="901316" y="3702676"/>
          <a:ext cx="1628809" cy="244636"/>
        </p:xfrm>
        <a:graphic>
          <a:graphicData uri="http://schemas.openxmlformats.org/drawingml/2006/table">
            <a:tbl>
              <a:tblPr firstRow="1" bandRow="1">
                <a:tableStyleId>{4C46C308-9DEF-7DAB-D4FC-1C3A57708A5B}</a:tableStyleId>
              </a:tblPr>
              <a:tblGrid>
                <a:gridCol w="528437">
                  <a:extLst>
                    <a:ext uri="{9D8B030D-6E8A-4147-A177-3AD203B41FA5}">
                      <a16:colId xmlns:a16="http://schemas.microsoft.com/office/drawing/2014/main" val="20000"/>
                    </a:ext>
                  </a:extLst>
                </a:gridCol>
                <a:gridCol w="746907">
                  <a:extLst>
                    <a:ext uri="{9D8B030D-6E8A-4147-A177-3AD203B41FA5}">
                      <a16:colId xmlns:a16="http://schemas.microsoft.com/office/drawing/2014/main" val="20001"/>
                    </a:ext>
                  </a:extLst>
                </a:gridCol>
                <a:gridCol w="353465">
                  <a:extLst>
                    <a:ext uri="{9D8B030D-6E8A-4147-A177-3AD203B41FA5}">
                      <a16:colId xmlns:a16="http://schemas.microsoft.com/office/drawing/2014/main" val="20002"/>
                    </a:ext>
                  </a:extLst>
                </a:gridCol>
              </a:tblGrid>
              <a:tr h="244635">
                <a:tc>
                  <a:txBody>
                    <a:bodyPr/>
                    <a:lstStyle/>
                    <a:p>
                      <a:pPr algn="ctr">
                        <a:defRPr/>
                      </a:pPr>
                      <a:r>
                        <a:rPr lang="es-PE" sz="1000">
                          <a:solidFill>
                            <a:schemeClr val="tx1"/>
                          </a:solidFill>
                          <a:latin typeface="Open Sans"/>
                          <a:ea typeface="Open Sans"/>
                          <a:cs typeface="Open Sans"/>
                        </a:rPr>
                        <a:t>A-024</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n-US" sz="1000">
                          <a:solidFill>
                            <a:schemeClr val="tx1"/>
                          </a:solidFill>
                          <a:latin typeface="Open Sans"/>
                          <a:ea typeface="Open Sans"/>
                          <a:cs typeface="Open Sans"/>
                        </a:rPr>
                        <a:t>Benna</a:t>
                      </a: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5</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38" name="Conector curvado 20"/>
          <p:cNvCxnSpPr>
            <a:cxnSpLocks/>
          </p:cNvCxnSpPr>
          <p:nvPr/>
        </p:nvCxnSpPr>
        <p:spPr bwMode="auto">
          <a:xfrm>
            <a:off x="2530125" y="3333383"/>
            <a:ext cx="587147" cy="346710"/>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20"/>
          <p:cNvCxnSpPr>
            <a:cxnSpLocks/>
          </p:cNvCxnSpPr>
          <p:nvPr/>
        </p:nvCxnSpPr>
        <p:spPr bwMode="auto">
          <a:xfrm>
            <a:off x="3907538" y="3354257"/>
            <a:ext cx="261289" cy="870449"/>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Tabla 16"/>
          <p:cNvGraphicFramePr>
            <a:graphicFrameLocks noGrp="1"/>
          </p:cNvGraphicFramePr>
          <p:nvPr/>
        </p:nvGraphicFramePr>
        <p:xfrm>
          <a:off x="2938739" y="3688875"/>
          <a:ext cx="1775136" cy="256885"/>
        </p:xfrm>
        <a:graphic>
          <a:graphicData uri="http://schemas.openxmlformats.org/drawingml/2006/table">
            <a:tbl>
              <a:tblPr firstRow="1" bandRow="1">
                <a:tableStyleId>{4C46C308-9DEF-7DAB-D4FC-1C3A57708A5B}</a:tableStyleId>
              </a:tblPr>
              <a:tblGrid>
                <a:gridCol w="553530">
                  <a:extLst>
                    <a:ext uri="{9D8B030D-6E8A-4147-A177-3AD203B41FA5}">
                      <a16:colId xmlns:a16="http://schemas.microsoft.com/office/drawing/2014/main" val="20000"/>
                    </a:ext>
                  </a:extLst>
                </a:gridCol>
                <a:gridCol w="836386">
                  <a:extLst>
                    <a:ext uri="{9D8B030D-6E8A-4147-A177-3AD203B41FA5}">
                      <a16:colId xmlns:a16="http://schemas.microsoft.com/office/drawing/2014/main" val="20001"/>
                    </a:ext>
                  </a:extLst>
                </a:gridCol>
                <a:gridCol w="385220">
                  <a:extLst>
                    <a:ext uri="{9D8B030D-6E8A-4147-A177-3AD203B41FA5}">
                      <a16:colId xmlns:a16="http://schemas.microsoft.com/office/drawing/2014/main" val="20002"/>
                    </a:ext>
                  </a:extLst>
                </a:gridCol>
              </a:tblGrid>
              <a:tr h="256885">
                <a:tc>
                  <a:txBody>
                    <a:bodyPr/>
                    <a:lstStyle/>
                    <a:p>
                      <a:pPr algn="ctr">
                        <a:defRPr/>
                      </a:pPr>
                      <a:r>
                        <a:rPr lang="es-PE" sz="1000">
                          <a:solidFill>
                            <a:schemeClr val="tx1"/>
                          </a:solidFill>
                          <a:latin typeface="Open Sans"/>
                          <a:ea typeface="Open Sans"/>
                          <a:cs typeface="Open Sans"/>
                        </a:rPr>
                        <a:t>A-202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Carlos</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3</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41" name="Conector curvado 20"/>
          <p:cNvCxnSpPr>
            <a:cxnSpLocks/>
          </p:cNvCxnSpPr>
          <p:nvPr/>
        </p:nvCxnSpPr>
        <p:spPr bwMode="auto">
          <a:xfrm>
            <a:off x="5185493" y="3333383"/>
            <a:ext cx="30743" cy="355492"/>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20"/>
          <p:cNvCxnSpPr>
            <a:cxnSpLocks/>
            <a:stCxn id="21" idx="2"/>
          </p:cNvCxnSpPr>
          <p:nvPr/>
        </p:nvCxnSpPr>
        <p:spPr bwMode="auto">
          <a:xfrm>
            <a:off x="5507182" y="3333383"/>
            <a:ext cx="400895" cy="891323"/>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Tabla 18"/>
          <p:cNvGraphicFramePr>
            <a:graphicFrameLocks noGrp="1"/>
          </p:cNvGraphicFramePr>
          <p:nvPr/>
        </p:nvGraphicFramePr>
        <p:xfrm>
          <a:off x="5020509" y="3680093"/>
          <a:ext cx="1775136" cy="256885"/>
        </p:xfrm>
        <a:graphic>
          <a:graphicData uri="http://schemas.openxmlformats.org/drawingml/2006/table">
            <a:tbl>
              <a:tblPr firstRow="1" bandRow="1">
                <a:tableStyleId>{4C46C308-9DEF-7DAB-D4FC-1C3A57708A5B}</a:tableStyleId>
              </a:tblPr>
              <a:tblGrid>
                <a:gridCol w="575910">
                  <a:extLst>
                    <a:ext uri="{9D8B030D-6E8A-4147-A177-3AD203B41FA5}">
                      <a16:colId xmlns:a16="http://schemas.microsoft.com/office/drawing/2014/main" val="20000"/>
                    </a:ext>
                  </a:extLst>
                </a:gridCol>
                <a:gridCol w="814006">
                  <a:extLst>
                    <a:ext uri="{9D8B030D-6E8A-4147-A177-3AD203B41FA5}">
                      <a16:colId xmlns:a16="http://schemas.microsoft.com/office/drawing/2014/main" val="20001"/>
                    </a:ext>
                  </a:extLst>
                </a:gridCol>
                <a:gridCol w="385220">
                  <a:extLst>
                    <a:ext uri="{9D8B030D-6E8A-4147-A177-3AD203B41FA5}">
                      <a16:colId xmlns:a16="http://schemas.microsoft.com/office/drawing/2014/main" val="20002"/>
                    </a:ext>
                  </a:extLst>
                </a:gridCol>
              </a:tblGrid>
              <a:tr h="256885">
                <a:tc>
                  <a:txBody>
                    <a:bodyPr/>
                    <a:lstStyle/>
                    <a:p>
                      <a:pPr algn="ctr">
                        <a:defRPr/>
                      </a:pPr>
                      <a:r>
                        <a:rPr lang="es-PE" sz="1000">
                          <a:solidFill>
                            <a:schemeClr val="tx1"/>
                          </a:solidFill>
                          <a:latin typeface="Open Sans"/>
                          <a:ea typeface="Open Sans"/>
                          <a:cs typeface="Open Sans"/>
                        </a:rPr>
                        <a:t>A-357</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Pablo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cxnSp>
        <p:nvCxnSpPr>
          <p:cNvPr id="44" name="Conector curvado 20"/>
          <p:cNvCxnSpPr>
            <a:cxnSpLocks/>
          </p:cNvCxnSpPr>
          <p:nvPr/>
        </p:nvCxnSpPr>
        <p:spPr bwMode="auto">
          <a:xfrm>
            <a:off x="6624659" y="3333383"/>
            <a:ext cx="768188" cy="355492"/>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20"/>
          <p:cNvCxnSpPr>
            <a:cxnSpLocks/>
          </p:cNvCxnSpPr>
          <p:nvPr/>
        </p:nvCxnSpPr>
        <p:spPr bwMode="auto">
          <a:xfrm>
            <a:off x="7949044" y="3354257"/>
            <a:ext cx="0" cy="870449"/>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a 30"/>
          <p:cNvGraphicFramePr>
            <a:graphicFrameLocks noGrp="1"/>
          </p:cNvGraphicFramePr>
          <p:nvPr/>
        </p:nvGraphicFramePr>
        <p:xfrm>
          <a:off x="7148876" y="3688875"/>
          <a:ext cx="1775136" cy="256885"/>
        </p:xfrm>
        <a:graphic>
          <a:graphicData uri="http://schemas.openxmlformats.org/drawingml/2006/table">
            <a:tbl>
              <a:tblPr firstRow="1" bandRow="1">
                <a:tableStyleId>{4C46C308-9DEF-7DAB-D4FC-1C3A57708A5B}</a:tableStyleId>
              </a:tblPr>
              <a:tblGrid>
                <a:gridCol w="575910">
                  <a:extLst>
                    <a:ext uri="{9D8B030D-6E8A-4147-A177-3AD203B41FA5}">
                      <a16:colId xmlns:a16="http://schemas.microsoft.com/office/drawing/2014/main" val="20000"/>
                    </a:ext>
                  </a:extLst>
                </a:gridCol>
                <a:gridCol w="814006">
                  <a:extLst>
                    <a:ext uri="{9D8B030D-6E8A-4147-A177-3AD203B41FA5}">
                      <a16:colId xmlns:a16="http://schemas.microsoft.com/office/drawing/2014/main" val="20001"/>
                    </a:ext>
                  </a:extLst>
                </a:gridCol>
                <a:gridCol w="385220">
                  <a:extLst>
                    <a:ext uri="{9D8B030D-6E8A-4147-A177-3AD203B41FA5}">
                      <a16:colId xmlns:a16="http://schemas.microsoft.com/office/drawing/2014/main" val="20002"/>
                    </a:ext>
                  </a:extLst>
                </a:gridCol>
              </a:tblGrid>
              <a:tr h="256885">
                <a:tc>
                  <a:txBody>
                    <a:bodyPr/>
                    <a:lstStyle/>
                    <a:p>
                      <a:pPr algn="ctr">
                        <a:defRPr/>
                      </a:pPr>
                      <a:r>
                        <a:rPr lang="es-PE" sz="1000">
                          <a:solidFill>
                            <a:schemeClr val="tx1"/>
                          </a:solidFill>
                          <a:latin typeface="Open Sans"/>
                          <a:ea typeface="Open Sans"/>
                          <a:cs typeface="Open Sans"/>
                        </a:rPr>
                        <a:t>A-357</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Pedro</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tc>
                  <a:txBody>
                    <a:bodyPr/>
                    <a:lstStyle/>
                    <a:p>
                      <a:pPr algn="ctr">
                        <a:defRPr/>
                      </a:pPr>
                      <a:r>
                        <a:rPr lang="es-PE" sz="1000">
                          <a:solidFill>
                            <a:schemeClr val="tx1"/>
                          </a:solidFill>
                          <a:latin typeface="Open Sans"/>
                          <a:ea typeface="Open Sans"/>
                          <a:cs typeface="Open Sans"/>
                        </a:rPr>
                        <a:t>9</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solidFill>
                      <a:schemeClr val="bg1"/>
                    </a:solidFill>
                  </a:tcPr>
                </a:tc>
                <a:extLst>
                  <a:ext uri="{0D108BD9-81ED-4DB2-BD59-A6C34878D82A}">
                    <a16:rowId xmlns:a16="http://schemas.microsoft.com/office/drawing/2014/main" val="10000"/>
                  </a:ext>
                </a:extLst>
              </a:tr>
            </a:tbl>
          </a:graphicData>
        </a:graphic>
      </p:graphicFrame>
      <p:sp>
        <p:nvSpPr>
          <p:cNvPr id="47" name="CuadroTexto 80"/>
          <p:cNvSpPr txBox="1"/>
          <p:nvPr/>
        </p:nvSpPr>
        <p:spPr bwMode="auto">
          <a:xfrm>
            <a:off x="8036444" y="1391325"/>
            <a:ext cx="901209" cy="307777"/>
          </a:xfrm>
          <a:prstGeom prst="rect">
            <a:avLst/>
          </a:prstGeom>
          <a:noFill/>
          <a:ln>
            <a:solidFill>
              <a:schemeClr val="tx2">
                <a:lumMod val="75000"/>
              </a:schemeClr>
            </a:solidFill>
            <a:prstDash val="sysDash"/>
          </a:ln>
        </p:spPr>
        <p:txBody>
          <a:bodyPr wrap="none" rtlCol="0">
            <a:spAutoFit/>
          </a:bodyPr>
          <a:lstStyle/>
          <a:p>
            <a:pPr>
              <a:defRPr/>
            </a:pPr>
            <a:r>
              <a:rPr lang="es-MX">
                <a:solidFill>
                  <a:schemeClr val="tx2">
                    <a:lumMod val="75000"/>
                  </a:schemeClr>
                </a:solidFill>
              </a:rPr>
              <a:t>Data File</a:t>
            </a:r>
            <a:endParaRPr lang="en-US"/>
          </a:p>
        </p:txBody>
      </p:sp>
      <p:cxnSp>
        <p:nvCxnSpPr>
          <p:cNvPr id="48" name="Conector curvado 82"/>
          <p:cNvCxnSpPr>
            <a:cxnSpLocks/>
          </p:cNvCxnSpPr>
          <p:nvPr/>
        </p:nvCxnSpPr>
        <p:spPr bwMode="auto">
          <a:xfrm rot="16199999" flipH="1">
            <a:off x="8029864" y="1986913"/>
            <a:ext cx="1235405" cy="698366"/>
          </a:xfrm>
          <a:prstGeom prst="curvedConnector3">
            <a:avLst>
              <a:gd name="adj1" fmla="val 12992"/>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ángulo 1"/>
          <p:cNvSpPr/>
          <p:nvPr/>
        </p:nvSpPr>
        <p:spPr bwMode="auto">
          <a:xfrm>
            <a:off x="2977310" y="4682535"/>
            <a:ext cx="3473130" cy="338554"/>
          </a:xfrm>
          <a:prstGeom prst="rect">
            <a:avLst/>
          </a:prstGeom>
        </p:spPr>
        <p:txBody>
          <a:bodyPr wrap="none">
            <a:spAutoFit/>
          </a:bodyPr>
          <a:lstStyle/>
          <a:p>
            <a:pPr>
              <a:defRPr/>
            </a:pPr>
            <a:r>
              <a:rPr lang="es-MX" sz="1600" b="1"/>
              <a:t>Los nodos hojas son índices dispersos. </a:t>
            </a:r>
          </a:p>
        </p:txBody>
      </p:sp>
      <p:sp>
        <p:nvSpPr>
          <p:cNvPr id="50" name="Título 2"/>
          <p:cNvSpPr>
            <a:spLocks noGrp="1"/>
          </p:cNvSpPr>
          <p:nvPr>
            <p:ph type="title"/>
          </p:nvPr>
        </p:nvSpPr>
        <p:spPr bwMode="auto">
          <a:xfrm>
            <a:off x="311700" y="114860"/>
            <a:ext cx="8520600" cy="707400"/>
          </a:xfrm>
        </p:spPr>
        <p:txBody>
          <a:bodyPr/>
          <a:lstStyle/>
          <a:p>
            <a:pPr>
              <a:defRPr/>
            </a:pPr>
            <a:r>
              <a:rPr lang="en-US"/>
              <a:t>B+ Tree Index</a:t>
            </a:r>
          </a:p>
        </p:txBody>
      </p:sp>
      <p:cxnSp>
        <p:nvCxnSpPr>
          <p:cNvPr id="51" name="Conector curvado 27"/>
          <p:cNvCxnSpPr>
            <a:cxnSpLocks/>
          </p:cNvCxnSpPr>
          <p:nvPr/>
        </p:nvCxnSpPr>
        <p:spPr bwMode="auto">
          <a:xfrm flipV="1">
            <a:off x="4649578" y="3201191"/>
            <a:ext cx="375085" cy="2054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a 54"/>
          <p:cNvGraphicFramePr>
            <a:graphicFrameLocks noGrp="1"/>
          </p:cNvGraphicFramePr>
          <p:nvPr/>
        </p:nvGraphicFramePr>
        <p:xfrm>
          <a:off x="134091" y="4599843"/>
          <a:ext cx="1616100" cy="251969"/>
        </p:xfrm>
        <a:graphic>
          <a:graphicData uri="http://schemas.openxmlformats.org/drawingml/2006/table">
            <a:tbl>
              <a:tblPr firstRow="1" bandRow="1">
                <a:tableStyleId>{4C46C308-9DEF-7DAB-D4FC-1C3A57708A5B}</a:tableStyleId>
              </a:tblPr>
              <a:tblGrid>
                <a:gridCol w="524315">
                  <a:extLst>
                    <a:ext uri="{9D8B030D-6E8A-4147-A177-3AD203B41FA5}">
                      <a16:colId xmlns:a16="http://schemas.microsoft.com/office/drawing/2014/main" val="20000"/>
                    </a:ext>
                  </a:extLst>
                </a:gridCol>
                <a:gridCol w="741078">
                  <a:extLst>
                    <a:ext uri="{9D8B030D-6E8A-4147-A177-3AD203B41FA5}">
                      <a16:colId xmlns:a16="http://schemas.microsoft.com/office/drawing/2014/main" val="20001"/>
                    </a:ext>
                  </a:extLst>
                </a:gridCol>
                <a:gridCol w="350707">
                  <a:extLst>
                    <a:ext uri="{9D8B030D-6E8A-4147-A177-3AD203B41FA5}">
                      <a16:colId xmlns:a16="http://schemas.microsoft.com/office/drawing/2014/main" val="20002"/>
                    </a:ext>
                  </a:extLst>
                </a:gridCol>
              </a:tblGrid>
              <a:tr h="251968">
                <a:tc>
                  <a:txBody>
                    <a:bodyPr/>
                    <a:lstStyle/>
                    <a:p>
                      <a:pPr algn="ctr">
                        <a:defRPr/>
                      </a:pPr>
                      <a:r>
                        <a:rPr lang="es-PE" sz="1000">
                          <a:solidFill>
                            <a:schemeClr val="tx1"/>
                          </a:solidFill>
                          <a:latin typeface="Open Sans"/>
                          <a:ea typeface="Open Sans"/>
                          <a:cs typeface="Open Sans"/>
                        </a:rPr>
                        <a:t>A-101</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Ana</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tc>
                  <a:txBody>
                    <a:bodyPr/>
                    <a:lstStyle/>
                    <a:p>
                      <a:pPr algn="ctr">
                        <a:defRPr/>
                      </a:pPr>
                      <a:r>
                        <a:rPr lang="es-PE" sz="1000">
                          <a:solidFill>
                            <a:schemeClr val="tx1"/>
                          </a:solidFill>
                          <a:latin typeface="Open Sans"/>
                          <a:ea typeface="Open Sans"/>
                          <a:cs typeface="Open Sans"/>
                        </a:rPr>
                        <a:t>2</a:t>
                      </a:r>
                      <a:endParaRPr lang="en-US" sz="1000">
                        <a:solidFill>
                          <a:schemeClr val="tx1"/>
                        </a:solidFill>
                        <a:latin typeface="Open Sans"/>
                        <a:ea typeface="Open Sans"/>
                        <a:cs typeface="Open Sans"/>
                      </a:endParaRPr>
                    </a:p>
                  </a:txBody>
                  <a:tcPr>
                    <a:lnL w="12700" algn="ctr">
                      <a:solidFill>
                        <a:srgbClr val="100700"/>
                      </a:solidFill>
                    </a:lnL>
                    <a:lnR w="12700" algn="ctr">
                      <a:solidFill>
                        <a:srgbClr val="100700"/>
                      </a:solidFill>
                    </a:lnR>
                    <a:lnT w="12700" algn="ctr">
                      <a:solidFill>
                        <a:srgbClr val="100700"/>
                      </a:solidFill>
                    </a:lnT>
                    <a:lnB w="12700" algn="ctr">
                      <a:solidFill>
                        <a:srgbClr val="100700"/>
                      </a:solidFill>
                    </a:lnB>
                  </a:tcPr>
                </a:tc>
                <a:extLst>
                  <a:ext uri="{0D108BD9-81ED-4DB2-BD59-A6C34878D82A}">
                    <a16:rowId xmlns:a16="http://schemas.microsoft.com/office/drawing/2014/main" val="10000"/>
                  </a:ext>
                </a:extLst>
              </a:tr>
            </a:tbl>
          </a:graphicData>
        </a:graphic>
      </p:graphicFrame>
      <p:cxnSp>
        <p:nvCxnSpPr>
          <p:cNvPr id="53" name="Conector curvado 20"/>
          <p:cNvCxnSpPr>
            <a:cxnSpLocks/>
            <a:stCxn id="15" idx="2"/>
          </p:cNvCxnSpPr>
          <p:nvPr/>
        </p:nvCxnSpPr>
        <p:spPr bwMode="auto">
          <a:xfrm>
            <a:off x="647145" y="3333383"/>
            <a:ext cx="114426" cy="1158601"/>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curvado 27"/>
          <p:cNvCxnSpPr>
            <a:cxnSpLocks/>
            <a:endCxn id="10" idx="1"/>
          </p:cNvCxnSpPr>
          <p:nvPr/>
        </p:nvCxnSpPr>
        <p:spPr bwMode="auto">
          <a:xfrm flipV="1">
            <a:off x="2221809" y="3211463"/>
            <a:ext cx="179647" cy="10272"/>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Conector curvado 27"/>
          <p:cNvCxnSpPr>
            <a:cxnSpLocks/>
          </p:cNvCxnSpPr>
          <p:nvPr/>
        </p:nvCxnSpPr>
        <p:spPr bwMode="auto">
          <a:xfrm flipV="1">
            <a:off x="1108845" y="3189858"/>
            <a:ext cx="179647" cy="10272"/>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Conector curvado 27"/>
          <p:cNvCxnSpPr>
            <a:cxnSpLocks/>
          </p:cNvCxnSpPr>
          <p:nvPr/>
        </p:nvCxnSpPr>
        <p:spPr bwMode="auto">
          <a:xfrm flipV="1">
            <a:off x="1261245" y="3342258"/>
            <a:ext cx="179647" cy="10272"/>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46719"/>
            <a:ext cx="8520600" cy="707400"/>
          </a:xfrm>
        </p:spPr>
        <p:txBody>
          <a:bodyPr/>
          <a:lstStyle/>
          <a:p>
            <a:pPr>
              <a:defRPr/>
            </a:pPr>
            <a:r>
              <a:rPr lang="en-US"/>
              <a:t>B+ Tree Index:  </a:t>
            </a:r>
            <a:r>
              <a:rPr lang="es-PE"/>
              <a:t>Clustered vs. Unclustered</a:t>
            </a:r>
          </a:p>
        </p:txBody>
      </p:sp>
      <p:sp>
        <p:nvSpPr>
          <p:cNvPr id="5" name="Marcador de texto 2"/>
          <p:cNvSpPr>
            <a:spLocks noGrp="1"/>
          </p:cNvSpPr>
          <p:nvPr>
            <p:ph type="body" idx="1"/>
          </p:nvPr>
        </p:nvSpPr>
        <p:spPr bwMode="auto">
          <a:xfrm>
            <a:off x="311700" y="1081825"/>
            <a:ext cx="7750475" cy="3814956"/>
          </a:xfrm>
        </p:spPr>
        <p:txBody>
          <a:bodyPr/>
          <a:lstStyle/>
          <a:p>
            <a:pPr>
              <a:defRPr/>
            </a:pPr>
            <a:r>
              <a:rPr lang="es-PE" b="1"/>
              <a:t>Clustered Index: </a:t>
            </a:r>
          </a:p>
          <a:p>
            <a:pPr lvl="1">
              <a:defRPr/>
            </a:pPr>
            <a:r>
              <a:rPr lang="es-ES"/>
              <a:t>Decimos que el índice está agrupado si está construido sobre el mismo atributo utilizado para ordenar los registros en el archivo de datos.</a:t>
            </a:r>
          </a:p>
          <a:p>
            <a:pPr lvl="2">
              <a:defRPr/>
            </a:pPr>
            <a:r>
              <a:rPr lang="es-ES" sz="1800"/>
              <a:t>De lo contrario, decimos que es un índice no agrupado.</a:t>
            </a:r>
          </a:p>
          <a:p>
            <a:pPr lvl="1">
              <a:defRPr/>
            </a:pPr>
            <a:r>
              <a:rPr lang="es-ES"/>
              <a:t>Un archivo de datos puede agruparse como máximo en una clave de búsqueda.</a:t>
            </a:r>
          </a:p>
          <a:p>
            <a:pPr lvl="2">
              <a:defRPr/>
            </a:pPr>
            <a:r>
              <a:rPr lang="es-PE" sz="1800"/>
              <a:t>Claramente, podemos construir como máximo un índice agrupado para cada tabla, sin embargo podemos construir un número arbitrario de índices no agrupados.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74;p14"/>
          <p:cNvSpPr txBox="1">
            <a:spLocks noGrp="1"/>
          </p:cNvSpPr>
          <p:nvPr>
            <p:ph type="title"/>
          </p:nvPr>
        </p:nvSpPr>
        <p:spPr bwMode="auto">
          <a:xfrm>
            <a:off x="333723" y="1862171"/>
            <a:ext cx="3996978" cy="1495078"/>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defRPr/>
            </a:pPr>
            <a:r>
              <a:rPr lang="en-US" sz="3200">
                <a:latin typeface="Open Sans"/>
                <a:ea typeface="Open Sans"/>
                <a:cs typeface="Open Sans"/>
              </a:rPr>
              <a:t>Estructuras de Indexación </a:t>
            </a:r>
            <a:r>
              <a:rPr lang="es-PE" sz="3200">
                <a:latin typeface="Open Sans"/>
                <a:ea typeface="Open Sans"/>
                <a:cs typeface="Open Sans"/>
              </a:rPr>
              <a:t>en Archivos</a:t>
            </a:r>
            <a:endParaRPr sz="4400"/>
          </a:p>
        </p:txBody>
      </p:sp>
      <p:sp>
        <p:nvSpPr>
          <p:cNvPr id="5" name="Google Shape;76;p14"/>
          <p:cNvSpPr txBox="1">
            <a:spLocks noGrp="1"/>
          </p:cNvSpPr>
          <p:nvPr>
            <p:ph type="body" idx="4294967295"/>
          </p:nvPr>
        </p:nvSpPr>
        <p:spPr bwMode="auto">
          <a:xfrm>
            <a:off x="4813300" y="723900"/>
            <a:ext cx="4330700" cy="3695700"/>
          </a:xfrm>
          <a:prstGeom prst="rect">
            <a:avLst/>
          </a:prstGeom>
        </p:spPr>
        <p:txBody>
          <a:bodyPr spcFirstLastPara="1" wrap="square" lIns="91425" tIns="91425" rIns="91425" bIns="91425" anchor="ctr" anchorCtr="0">
            <a:noAutofit/>
          </a:bodyPr>
          <a:lstStyle/>
          <a:p>
            <a:pPr>
              <a:buFont typeface="Open Sans"/>
              <a:buAutoNum type="arabicPeriod"/>
              <a:defRPr/>
            </a:pPr>
            <a:r>
              <a:rPr lang="en-US" sz="2800" b="1">
                <a:solidFill>
                  <a:schemeClr val="bg1"/>
                </a:solidFill>
              </a:rPr>
              <a:t>Hash-based Index</a:t>
            </a:r>
          </a:p>
          <a:p>
            <a:pPr>
              <a:buFont typeface="Open Sans"/>
              <a:buAutoNum type="arabicPeriod"/>
              <a:defRPr/>
            </a:pPr>
            <a:r>
              <a:rPr lang="en-US" sz="2800" b="1">
                <a:solidFill>
                  <a:schemeClr val="bg1"/>
                </a:solidFill>
              </a:rPr>
              <a:t>B+ Tree Index</a:t>
            </a:r>
            <a:endParaRPr sz="2800" b="1">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62145"/>
            <a:ext cx="8520600" cy="707400"/>
          </a:xfrm>
        </p:spPr>
        <p:txBody>
          <a:bodyPr/>
          <a:lstStyle/>
          <a:p>
            <a:pPr>
              <a:defRPr/>
            </a:pPr>
            <a:r>
              <a:rPr lang="en-US"/>
              <a:t>B+ Tree Index</a:t>
            </a:r>
            <a:endParaRPr lang="es-PE"/>
          </a:p>
        </p:txBody>
      </p:sp>
      <p:sp>
        <p:nvSpPr>
          <p:cNvPr id="5" name="Marcador de texto 2"/>
          <p:cNvSpPr>
            <a:spLocks noGrp="1"/>
          </p:cNvSpPr>
          <p:nvPr>
            <p:ph type="body" idx="1"/>
          </p:nvPr>
        </p:nvSpPr>
        <p:spPr bwMode="auto">
          <a:xfrm>
            <a:off x="311700" y="969545"/>
            <a:ext cx="8520600" cy="3599480"/>
          </a:xfrm>
        </p:spPr>
        <p:txBody>
          <a:bodyPr/>
          <a:lstStyle/>
          <a:p>
            <a:pPr marL="114300" indent="0">
              <a:buNone/>
              <a:defRPr/>
            </a:pPr>
            <a:r>
              <a:rPr lang="es-PE" b="1"/>
              <a:t>Clustered Index: </a:t>
            </a:r>
          </a:p>
          <a:p>
            <a:pPr>
              <a:defRPr/>
            </a:pPr>
            <a:r>
              <a:rPr lang="es-PE" sz="1600"/>
              <a:t>Para crear un índice agrupado, primero se ordena el archivo de datos (con algo de espacio libre en cada página para futuras inserciones). Las páginas de desbordamiento pueden ser necesarias para más inserciones.</a:t>
            </a:r>
          </a:p>
          <a:p>
            <a:pPr>
              <a:defRPr/>
            </a:pPr>
            <a:endParaRPr lang="es-PE" b="1"/>
          </a:p>
        </p:txBody>
      </p:sp>
      <p:sp>
        <p:nvSpPr>
          <p:cNvPr id="6" name="Freeform 8"/>
          <p:cNvSpPr/>
          <p:nvPr/>
        </p:nvSpPr>
        <p:spPr bwMode="auto">
          <a:xfrm>
            <a:off x="228283" y="4542065"/>
            <a:ext cx="398462" cy="328612"/>
          </a:xfrm>
          <a:custGeom>
            <a:avLst/>
            <a:gdLst>
              <a:gd name="T0" fmla="*/ 0 w 251"/>
              <a:gd name="T1" fmla="*/ 327025 h 207"/>
              <a:gd name="T2" fmla="*/ 0 w 251"/>
              <a:gd name="T3" fmla="*/ 0 h 207"/>
              <a:gd name="T4" fmla="*/ 396875 w 251"/>
              <a:gd name="T5" fmla="*/ 0 h 207"/>
              <a:gd name="T6" fmla="*/ 396875 w 251"/>
              <a:gd name="T7" fmla="*/ 327025 h 207"/>
              <a:gd name="T8" fmla="*/ 0 w 251"/>
              <a:gd name="T9" fmla="*/ 327025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207" extrusionOk="0">
                <a:moveTo>
                  <a:pt x="0" y="206"/>
                </a:moveTo>
                <a:lnTo>
                  <a:pt x="0" y="0"/>
                </a:lnTo>
                <a:lnTo>
                  <a:pt x="250" y="0"/>
                </a:lnTo>
                <a:lnTo>
                  <a:pt x="250" y="206"/>
                </a:lnTo>
                <a:lnTo>
                  <a:pt x="0" y="20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7" name="Freeform 9"/>
          <p:cNvSpPr/>
          <p:nvPr/>
        </p:nvSpPr>
        <p:spPr bwMode="auto">
          <a:xfrm>
            <a:off x="756920" y="4542065"/>
            <a:ext cx="396875" cy="328612"/>
          </a:xfrm>
          <a:custGeom>
            <a:avLst/>
            <a:gdLst>
              <a:gd name="T0" fmla="*/ 0 w 250"/>
              <a:gd name="T1" fmla="*/ 327025 h 207"/>
              <a:gd name="T2" fmla="*/ 0 w 250"/>
              <a:gd name="T3" fmla="*/ 0 h 207"/>
              <a:gd name="T4" fmla="*/ 395288 w 250"/>
              <a:gd name="T5" fmla="*/ 0 h 207"/>
              <a:gd name="T6" fmla="*/ 395288 w 250"/>
              <a:gd name="T7" fmla="*/ 327025 h 207"/>
              <a:gd name="T8" fmla="*/ 0 w 250"/>
              <a:gd name="T9" fmla="*/ 327025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07" extrusionOk="0">
                <a:moveTo>
                  <a:pt x="0" y="206"/>
                </a:moveTo>
                <a:lnTo>
                  <a:pt x="0" y="0"/>
                </a:lnTo>
                <a:lnTo>
                  <a:pt x="249" y="0"/>
                </a:lnTo>
                <a:lnTo>
                  <a:pt x="249" y="206"/>
                </a:lnTo>
                <a:lnTo>
                  <a:pt x="0" y="20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8" name="Freeform 11"/>
          <p:cNvSpPr/>
          <p:nvPr/>
        </p:nvSpPr>
        <p:spPr bwMode="auto">
          <a:xfrm>
            <a:off x="1804903" y="4566050"/>
            <a:ext cx="396875" cy="328612"/>
          </a:xfrm>
          <a:custGeom>
            <a:avLst/>
            <a:gdLst>
              <a:gd name="T0" fmla="*/ 0 w 250"/>
              <a:gd name="T1" fmla="*/ 327025 h 207"/>
              <a:gd name="T2" fmla="*/ 0 w 250"/>
              <a:gd name="T3" fmla="*/ 0 h 207"/>
              <a:gd name="T4" fmla="*/ 395288 w 250"/>
              <a:gd name="T5" fmla="*/ 0 h 207"/>
              <a:gd name="T6" fmla="*/ 395288 w 250"/>
              <a:gd name="T7" fmla="*/ 327025 h 207"/>
              <a:gd name="T8" fmla="*/ 0 w 250"/>
              <a:gd name="T9" fmla="*/ 327025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07" extrusionOk="0">
                <a:moveTo>
                  <a:pt x="0" y="206"/>
                </a:moveTo>
                <a:lnTo>
                  <a:pt x="0" y="0"/>
                </a:lnTo>
                <a:lnTo>
                  <a:pt x="249" y="0"/>
                </a:lnTo>
                <a:lnTo>
                  <a:pt x="249" y="206"/>
                </a:lnTo>
                <a:lnTo>
                  <a:pt x="0" y="20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9" name="Freeform 12"/>
          <p:cNvSpPr/>
          <p:nvPr/>
        </p:nvSpPr>
        <p:spPr bwMode="auto">
          <a:xfrm>
            <a:off x="2342833" y="4542065"/>
            <a:ext cx="396875" cy="328612"/>
          </a:xfrm>
          <a:custGeom>
            <a:avLst/>
            <a:gdLst>
              <a:gd name="T0" fmla="*/ 0 w 250"/>
              <a:gd name="T1" fmla="*/ 327025 h 207"/>
              <a:gd name="T2" fmla="*/ 0 w 250"/>
              <a:gd name="T3" fmla="*/ 0 h 207"/>
              <a:gd name="T4" fmla="*/ 395288 w 250"/>
              <a:gd name="T5" fmla="*/ 0 h 207"/>
              <a:gd name="T6" fmla="*/ 395288 w 250"/>
              <a:gd name="T7" fmla="*/ 327025 h 207"/>
              <a:gd name="T8" fmla="*/ 0 w 250"/>
              <a:gd name="T9" fmla="*/ 327025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07" extrusionOk="0">
                <a:moveTo>
                  <a:pt x="0" y="206"/>
                </a:moveTo>
                <a:lnTo>
                  <a:pt x="0" y="0"/>
                </a:lnTo>
                <a:lnTo>
                  <a:pt x="249" y="0"/>
                </a:lnTo>
                <a:lnTo>
                  <a:pt x="249" y="206"/>
                </a:lnTo>
                <a:lnTo>
                  <a:pt x="0" y="20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 name="Freeform 13"/>
          <p:cNvSpPr/>
          <p:nvPr/>
        </p:nvSpPr>
        <p:spPr bwMode="auto">
          <a:xfrm>
            <a:off x="2869883" y="4542065"/>
            <a:ext cx="398462" cy="328612"/>
          </a:xfrm>
          <a:custGeom>
            <a:avLst/>
            <a:gdLst>
              <a:gd name="T0" fmla="*/ 0 w 251"/>
              <a:gd name="T1" fmla="*/ 327025 h 207"/>
              <a:gd name="T2" fmla="*/ 0 w 251"/>
              <a:gd name="T3" fmla="*/ 0 h 207"/>
              <a:gd name="T4" fmla="*/ 396875 w 251"/>
              <a:gd name="T5" fmla="*/ 0 h 207"/>
              <a:gd name="T6" fmla="*/ 396875 w 251"/>
              <a:gd name="T7" fmla="*/ 327025 h 207"/>
              <a:gd name="T8" fmla="*/ 0 w 251"/>
              <a:gd name="T9" fmla="*/ 327025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207" extrusionOk="0">
                <a:moveTo>
                  <a:pt x="0" y="206"/>
                </a:moveTo>
                <a:lnTo>
                  <a:pt x="0" y="0"/>
                </a:lnTo>
                <a:lnTo>
                  <a:pt x="250" y="0"/>
                </a:lnTo>
                <a:lnTo>
                  <a:pt x="250" y="206"/>
                </a:lnTo>
                <a:lnTo>
                  <a:pt x="0" y="20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 name="Freeform 14"/>
          <p:cNvSpPr/>
          <p:nvPr/>
        </p:nvSpPr>
        <p:spPr bwMode="auto">
          <a:xfrm>
            <a:off x="3398520" y="4542065"/>
            <a:ext cx="398463" cy="328612"/>
          </a:xfrm>
          <a:custGeom>
            <a:avLst/>
            <a:gdLst>
              <a:gd name="T0" fmla="*/ 0 w 251"/>
              <a:gd name="T1" fmla="*/ 327025 h 207"/>
              <a:gd name="T2" fmla="*/ 0 w 251"/>
              <a:gd name="T3" fmla="*/ 0 h 207"/>
              <a:gd name="T4" fmla="*/ 396875 w 251"/>
              <a:gd name="T5" fmla="*/ 0 h 207"/>
              <a:gd name="T6" fmla="*/ 396875 w 251"/>
              <a:gd name="T7" fmla="*/ 327025 h 207"/>
              <a:gd name="T8" fmla="*/ 0 w 251"/>
              <a:gd name="T9" fmla="*/ 327025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207" extrusionOk="0">
                <a:moveTo>
                  <a:pt x="0" y="206"/>
                </a:moveTo>
                <a:lnTo>
                  <a:pt x="0" y="0"/>
                </a:lnTo>
                <a:lnTo>
                  <a:pt x="250" y="0"/>
                </a:lnTo>
                <a:lnTo>
                  <a:pt x="250" y="206"/>
                </a:lnTo>
                <a:lnTo>
                  <a:pt x="0" y="20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2" name="Freeform 15"/>
          <p:cNvSpPr/>
          <p:nvPr/>
        </p:nvSpPr>
        <p:spPr bwMode="auto">
          <a:xfrm>
            <a:off x="988695" y="3460977"/>
            <a:ext cx="1724025" cy="1587"/>
          </a:xfrm>
          <a:custGeom>
            <a:avLst/>
            <a:gdLst>
              <a:gd name="T0" fmla="*/ 0 w 1086"/>
              <a:gd name="T1" fmla="*/ 0 h 1"/>
              <a:gd name="T2" fmla="*/ 1722438 w 1086"/>
              <a:gd name="T3" fmla="*/ 0 h 1"/>
              <a:gd name="T4" fmla="*/ 0 w 1086"/>
              <a:gd name="T5" fmla="*/ 0 h 1"/>
              <a:gd name="T6" fmla="*/ 0 60000 65536"/>
              <a:gd name="T7" fmla="*/ 0 60000 65536"/>
              <a:gd name="T8" fmla="*/ 0 60000 65536"/>
            </a:gdLst>
            <a:ahLst/>
            <a:cxnLst>
              <a:cxn ang="T6">
                <a:pos x="T0" y="T1"/>
              </a:cxn>
              <a:cxn ang="T7">
                <a:pos x="T2" y="T3"/>
              </a:cxn>
              <a:cxn ang="T8">
                <a:pos x="T4" y="T5"/>
              </a:cxn>
            </a:cxnLst>
            <a:rect l="0" t="0" r="r" b="b"/>
            <a:pathLst>
              <a:path w="1086" h="1" extrusionOk="0">
                <a:moveTo>
                  <a:pt x="0" y="0"/>
                </a:moveTo>
                <a:lnTo>
                  <a:pt x="1085" y="0"/>
                </a:lnTo>
                <a:lnTo>
                  <a:pt x="0" y="0"/>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13" name="Freeform 16"/>
          <p:cNvSpPr/>
          <p:nvPr/>
        </p:nvSpPr>
        <p:spPr bwMode="auto">
          <a:xfrm>
            <a:off x="988695" y="2486252"/>
            <a:ext cx="909638" cy="976313"/>
          </a:xfrm>
          <a:custGeom>
            <a:avLst/>
            <a:gdLst>
              <a:gd name="T0" fmla="*/ 0 w 573"/>
              <a:gd name="T1" fmla="*/ 974725 h 615"/>
              <a:gd name="T2" fmla="*/ 908050 w 573"/>
              <a:gd name="T3" fmla="*/ 0 h 615"/>
              <a:gd name="T4" fmla="*/ 0 w 573"/>
              <a:gd name="T5" fmla="*/ 974725 h 615"/>
              <a:gd name="T6" fmla="*/ 0 60000 65536"/>
              <a:gd name="T7" fmla="*/ 0 60000 65536"/>
              <a:gd name="T8" fmla="*/ 0 60000 65536"/>
            </a:gdLst>
            <a:ahLst/>
            <a:cxnLst>
              <a:cxn ang="T6">
                <a:pos x="T0" y="T1"/>
              </a:cxn>
              <a:cxn ang="T7">
                <a:pos x="T2" y="T3"/>
              </a:cxn>
              <a:cxn ang="T8">
                <a:pos x="T4" y="T5"/>
              </a:cxn>
            </a:cxnLst>
            <a:rect l="0" t="0" r="r" b="b"/>
            <a:pathLst>
              <a:path w="573" h="615" extrusionOk="0">
                <a:moveTo>
                  <a:pt x="0" y="614"/>
                </a:moveTo>
                <a:lnTo>
                  <a:pt x="572" y="0"/>
                </a:lnTo>
                <a:lnTo>
                  <a:pt x="0" y="614"/>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14" name="Freeform 17"/>
          <p:cNvSpPr/>
          <p:nvPr/>
        </p:nvSpPr>
        <p:spPr bwMode="auto">
          <a:xfrm>
            <a:off x="1896745" y="2486252"/>
            <a:ext cx="825500" cy="976313"/>
          </a:xfrm>
          <a:custGeom>
            <a:avLst/>
            <a:gdLst>
              <a:gd name="T0" fmla="*/ 0 w 520"/>
              <a:gd name="T1" fmla="*/ 0 h 615"/>
              <a:gd name="T2" fmla="*/ 823913 w 520"/>
              <a:gd name="T3" fmla="*/ 974725 h 615"/>
              <a:gd name="T4" fmla="*/ 0 w 520"/>
              <a:gd name="T5" fmla="*/ 0 h 615"/>
              <a:gd name="T6" fmla="*/ 0 60000 65536"/>
              <a:gd name="T7" fmla="*/ 0 60000 65536"/>
              <a:gd name="T8" fmla="*/ 0 60000 65536"/>
            </a:gdLst>
            <a:ahLst/>
            <a:cxnLst>
              <a:cxn ang="T6">
                <a:pos x="T0" y="T1"/>
              </a:cxn>
              <a:cxn ang="T7">
                <a:pos x="T2" y="T3"/>
              </a:cxn>
              <a:cxn ang="T8">
                <a:pos x="T4" y="T5"/>
              </a:cxn>
            </a:cxnLst>
            <a:rect l="0" t="0" r="r" b="b"/>
            <a:pathLst>
              <a:path w="520" h="615" extrusionOk="0">
                <a:moveTo>
                  <a:pt x="0" y="0"/>
                </a:moveTo>
                <a:lnTo>
                  <a:pt x="519" y="614"/>
                </a:lnTo>
                <a:lnTo>
                  <a:pt x="0" y="0"/>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15" name="Freeform 18"/>
          <p:cNvSpPr/>
          <p:nvPr/>
        </p:nvSpPr>
        <p:spPr bwMode="auto">
          <a:xfrm>
            <a:off x="1563370" y="2400527"/>
            <a:ext cx="334963" cy="87313"/>
          </a:xfrm>
          <a:custGeom>
            <a:avLst/>
            <a:gdLst>
              <a:gd name="T0" fmla="*/ 0 w 211"/>
              <a:gd name="T1" fmla="*/ 0 h 55"/>
              <a:gd name="T2" fmla="*/ 55563 w 211"/>
              <a:gd name="T3" fmla="*/ 12700 h 55"/>
              <a:gd name="T4" fmla="*/ 333375 w 211"/>
              <a:gd name="T5" fmla="*/ 85725 h 55"/>
              <a:gd name="T6" fmla="*/ 0 w 211"/>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55" extrusionOk="0">
                <a:moveTo>
                  <a:pt x="0" y="0"/>
                </a:moveTo>
                <a:lnTo>
                  <a:pt x="35" y="8"/>
                </a:lnTo>
                <a:lnTo>
                  <a:pt x="210" y="54"/>
                </a:lnTo>
                <a:lnTo>
                  <a:pt x="0" y="0"/>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16" name="Freeform 19"/>
          <p:cNvSpPr/>
          <p:nvPr/>
        </p:nvSpPr>
        <p:spPr bwMode="auto">
          <a:xfrm>
            <a:off x="1799908" y="2438627"/>
            <a:ext cx="98425" cy="49213"/>
          </a:xfrm>
          <a:custGeom>
            <a:avLst/>
            <a:gdLst>
              <a:gd name="T0" fmla="*/ 11113 w 62"/>
              <a:gd name="T1" fmla="*/ 0 h 31"/>
              <a:gd name="T2" fmla="*/ 96838 w 62"/>
              <a:gd name="T3" fmla="*/ 47625 h 31"/>
              <a:gd name="T4" fmla="*/ 0 w 62"/>
              <a:gd name="T5" fmla="*/ 46038 h 31"/>
              <a:gd name="T6" fmla="*/ 11113 w 62"/>
              <a:gd name="T7" fmla="*/ 0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31" extrusionOk="0">
                <a:moveTo>
                  <a:pt x="7" y="0"/>
                </a:moveTo>
                <a:lnTo>
                  <a:pt x="61" y="30"/>
                </a:lnTo>
                <a:lnTo>
                  <a:pt x="0" y="29"/>
                </a:lnTo>
                <a:lnTo>
                  <a:pt x="7" y="0"/>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17" name="Freeform 20"/>
          <p:cNvSpPr/>
          <p:nvPr/>
        </p:nvSpPr>
        <p:spPr bwMode="auto">
          <a:xfrm>
            <a:off x="571183" y="3719740"/>
            <a:ext cx="468312" cy="323850"/>
          </a:xfrm>
          <a:custGeom>
            <a:avLst/>
            <a:gdLst>
              <a:gd name="T0" fmla="*/ 0 w 295"/>
              <a:gd name="T1" fmla="*/ 0 h 204"/>
              <a:gd name="T2" fmla="*/ 466725 w 295"/>
              <a:gd name="T3" fmla="*/ 0 h 204"/>
              <a:gd name="T4" fmla="*/ 466725 w 295"/>
              <a:gd name="T5" fmla="*/ 322263 h 204"/>
              <a:gd name="T6" fmla="*/ 0 w 295"/>
              <a:gd name="T7" fmla="*/ 322263 h 204"/>
              <a:gd name="T8" fmla="*/ 0 w 295"/>
              <a:gd name="T9" fmla="*/ 0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5" h="204" extrusionOk="0">
                <a:moveTo>
                  <a:pt x="0" y="0"/>
                </a:moveTo>
                <a:lnTo>
                  <a:pt x="294" y="0"/>
                </a:lnTo>
                <a:lnTo>
                  <a:pt x="294" y="203"/>
                </a:lnTo>
                <a:lnTo>
                  <a:pt x="0" y="203"/>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18" name="Freeform 21"/>
          <p:cNvSpPr/>
          <p:nvPr/>
        </p:nvSpPr>
        <p:spPr bwMode="auto">
          <a:xfrm>
            <a:off x="1037908" y="3838802"/>
            <a:ext cx="74612" cy="38100"/>
          </a:xfrm>
          <a:custGeom>
            <a:avLst/>
            <a:gdLst>
              <a:gd name="T0" fmla="*/ 73025 w 47"/>
              <a:gd name="T1" fmla="*/ 36513 h 24"/>
              <a:gd name="T2" fmla="*/ 0 w 47"/>
              <a:gd name="T3" fmla="*/ 19050 h 24"/>
              <a:gd name="T4" fmla="*/ 73025 w 47"/>
              <a:gd name="T5" fmla="*/ 0 h 24"/>
              <a:gd name="T6" fmla="*/ 0 60000 65536"/>
              <a:gd name="T7" fmla="*/ 0 60000 65536"/>
              <a:gd name="T8" fmla="*/ 0 60000 65536"/>
            </a:gdLst>
            <a:ahLst/>
            <a:cxnLst>
              <a:cxn ang="T6">
                <a:pos x="T0" y="T1"/>
              </a:cxn>
              <a:cxn ang="T7">
                <a:pos x="T2" y="T3"/>
              </a:cxn>
              <a:cxn ang="T8">
                <a:pos x="T4" y="T5"/>
              </a:cxn>
            </a:cxnLst>
            <a:rect l="0" t="0" r="r" b="b"/>
            <a:pathLst>
              <a:path w="47" h="24" extrusionOk="0">
                <a:moveTo>
                  <a:pt x="46" y="23"/>
                </a:moveTo>
                <a:lnTo>
                  <a:pt x="0" y="12"/>
                </a:lnTo>
                <a:lnTo>
                  <a:pt x="46"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19" name="Freeform 22"/>
          <p:cNvSpPr/>
          <p:nvPr/>
        </p:nvSpPr>
        <p:spPr bwMode="auto">
          <a:xfrm>
            <a:off x="1037908" y="3857852"/>
            <a:ext cx="280987" cy="1587"/>
          </a:xfrm>
          <a:custGeom>
            <a:avLst/>
            <a:gdLst>
              <a:gd name="T0" fmla="*/ 0 w 177"/>
              <a:gd name="T1" fmla="*/ 0 h 1"/>
              <a:gd name="T2" fmla="*/ 279400 w 177"/>
              <a:gd name="T3" fmla="*/ 0 h 1"/>
              <a:gd name="T4" fmla="*/ 0 w 177"/>
              <a:gd name="T5" fmla="*/ 0 h 1"/>
              <a:gd name="T6" fmla="*/ 0 60000 65536"/>
              <a:gd name="T7" fmla="*/ 0 60000 65536"/>
              <a:gd name="T8" fmla="*/ 0 60000 65536"/>
            </a:gdLst>
            <a:ahLst/>
            <a:cxnLst>
              <a:cxn ang="T6">
                <a:pos x="T0" y="T1"/>
              </a:cxn>
              <a:cxn ang="T7">
                <a:pos x="T2" y="T3"/>
              </a:cxn>
              <a:cxn ang="T8">
                <a:pos x="T4" y="T5"/>
              </a:cxn>
            </a:cxnLst>
            <a:rect l="0" t="0" r="r" b="b"/>
            <a:pathLst>
              <a:path w="177" h="1" extrusionOk="0">
                <a:moveTo>
                  <a:pt x="0" y="0"/>
                </a:moveTo>
                <a:lnTo>
                  <a:pt x="176" y="0"/>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0" name="Freeform 23"/>
          <p:cNvSpPr/>
          <p:nvPr/>
        </p:nvSpPr>
        <p:spPr bwMode="auto">
          <a:xfrm>
            <a:off x="1242695" y="3838802"/>
            <a:ext cx="76200" cy="38100"/>
          </a:xfrm>
          <a:custGeom>
            <a:avLst/>
            <a:gdLst>
              <a:gd name="T0" fmla="*/ 0 w 48"/>
              <a:gd name="T1" fmla="*/ 0 h 24"/>
              <a:gd name="T2" fmla="*/ 74613 w 48"/>
              <a:gd name="T3" fmla="*/ 19050 h 24"/>
              <a:gd name="T4" fmla="*/ 0 w 48"/>
              <a:gd name="T5" fmla="*/ 36513 h 24"/>
              <a:gd name="T6" fmla="*/ 0 60000 65536"/>
              <a:gd name="T7" fmla="*/ 0 60000 65536"/>
              <a:gd name="T8" fmla="*/ 0 60000 65536"/>
            </a:gdLst>
            <a:ahLst/>
            <a:cxnLst>
              <a:cxn ang="T6">
                <a:pos x="T0" y="T1"/>
              </a:cxn>
              <a:cxn ang="T7">
                <a:pos x="T2" y="T3"/>
              </a:cxn>
              <a:cxn ang="T8">
                <a:pos x="T4" y="T5"/>
              </a:cxn>
            </a:cxnLst>
            <a:rect l="0" t="0" r="r" b="b"/>
            <a:pathLst>
              <a:path w="48" h="24" extrusionOk="0">
                <a:moveTo>
                  <a:pt x="0" y="0"/>
                </a:moveTo>
                <a:lnTo>
                  <a:pt x="47" y="12"/>
                </a:lnTo>
                <a:lnTo>
                  <a:pt x="0" y="23"/>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1" name="Freeform 24"/>
          <p:cNvSpPr/>
          <p:nvPr/>
        </p:nvSpPr>
        <p:spPr bwMode="auto">
          <a:xfrm>
            <a:off x="1317308" y="3719740"/>
            <a:ext cx="468312" cy="323850"/>
          </a:xfrm>
          <a:custGeom>
            <a:avLst/>
            <a:gdLst>
              <a:gd name="T0" fmla="*/ 0 w 295"/>
              <a:gd name="T1" fmla="*/ 0 h 204"/>
              <a:gd name="T2" fmla="*/ 466725 w 295"/>
              <a:gd name="T3" fmla="*/ 0 h 204"/>
              <a:gd name="T4" fmla="*/ 466725 w 295"/>
              <a:gd name="T5" fmla="*/ 322263 h 204"/>
              <a:gd name="T6" fmla="*/ 0 w 295"/>
              <a:gd name="T7" fmla="*/ 322263 h 204"/>
              <a:gd name="T8" fmla="*/ 0 w 295"/>
              <a:gd name="T9" fmla="*/ 0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5" h="204" extrusionOk="0">
                <a:moveTo>
                  <a:pt x="0" y="0"/>
                </a:moveTo>
                <a:lnTo>
                  <a:pt x="294" y="0"/>
                </a:lnTo>
                <a:lnTo>
                  <a:pt x="294" y="203"/>
                </a:lnTo>
                <a:lnTo>
                  <a:pt x="0" y="203"/>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2" name="Freeform 25"/>
          <p:cNvSpPr/>
          <p:nvPr/>
        </p:nvSpPr>
        <p:spPr bwMode="auto">
          <a:xfrm>
            <a:off x="1784032" y="3838802"/>
            <a:ext cx="76200" cy="38100"/>
          </a:xfrm>
          <a:custGeom>
            <a:avLst/>
            <a:gdLst>
              <a:gd name="T0" fmla="*/ 74613 w 48"/>
              <a:gd name="T1" fmla="*/ 36513 h 24"/>
              <a:gd name="T2" fmla="*/ 0 w 48"/>
              <a:gd name="T3" fmla="*/ 19050 h 24"/>
              <a:gd name="T4" fmla="*/ 74613 w 48"/>
              <a:gd name="T5" fmla="*/ 0 h 24"/>
              <a:gd name="T6" fmla="*/ 0 60000 65536"/>
              <a:gd name="T7" fmla="*/ 0 60000 65536"/>
              <a:gd name="T8" fmla="*/ 0 60000 65536"/>
            </a:gdLst>
            <a:ahLst/>
            <a:cxnLst>
              <a:cxn ang="T6">
                <a:pos x="T0" y="T1"/>
              </a:cxn>
              <a:cxn ang="T7">
                <a:pos x="T2" y="T3"/>
              </a:cxn>
              <a:cxn ang="T8">
                <a:pos x="T4" y="T5"/>
              </a:cxn>
            </a:cxnLst>
            <a:rect l="0" t="0" r="r" b="b"/>
            <a:pathLst>
              <a:path w="48" h="24" extrusionOk="0">
                <a:moveTo>
                  <a:pt x="47" y="23"/>
                </a:moveTo>
                <a:lnTo>
                  <a:pt x="0" y="12"/>
                </a:lnTo>
                <a:lnTo>
                  <a:pt x="47"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3" name="Freeform 26"/>
          <p:cNvSpPr/>
          <p:nvPr/>
        </p:nvSpPr>
        <p:spPr bwMode="auto">
          <a:xfrm>
            <a:off x="1784032" y="3857852"/>
            <a:ext cx="233362" cy="1587"/>
          </a:xfrm>
          <a:custGeom>
            <a:avLst/>
            <a:gdLst>
              <a:gd name="T0" fmla="*/ 0 w 147"/>
              <a:gd name="T1" fmla="*/ 0 h 1"/>
              <a:gd name="T2" fmla="*/ 231775 w 147"/>
              <a:gd name="T3" fmla="*/ 0 h 1"/>
              <a:gd name="T4" fmla="*/ 0 w 147"/>
              <a:gd name="T5" fmla="*/ 0 h 1"/>
              <a:gd name="T6" fmla="*/ 0 60000 65536"/>
              <a:gd name="T7" fmla="*/ 0 60000 65536"/>
              <a:gd name="T8" fmla="*/ 0 60000 65536"/>
            </a:gdLst>
            <a:ahLst/>
            <a:cxnLst>
              <a:cxn ang="T6">
                <a:pos x="T0" y="T1"/>
              </a:cxn>
              <a:cxn ang="T7">
                <a:pos x="T2" y="T3"/>
              </a:cxn>
              <a:cxn ang="T8">
                <a:pos x="T4" y="T5"/>
              </a:cxn>
            </a:cxnLst>
            <a:rect l="0" t="0" r="r" b="b"/>
            <a:pathLst>
              <a:path w="147" h="1" extrusionOk="0">
                <a:moveTo>
                  <a:pt x="0" y="0"/>
                </a:moveTo>
                <a:lnTo>
                  <a:pt x="146" y="0"/>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4" name="Freeform 27"/>
          <p:cNvSpPr/>
          <p:nvPr/>
        </p:nvSpPr>
        <p:spPr bwMode="auto">
          <a:xfrm>
            <a:off x="1941195" y="3838802"/>
            <a:ext cx="76200" cy="38100"/>
          </a:xfrm>
          <a:custGeom>
            <a:avLst/>
            <a:gdLst>
              <a:gd name="T0" fmla="*/ 0 w 48"/>
              <a:gd name="T1" fmla="*/ 0 h 24"/>
              <a:gd name="T2" fmla="*/ 74613 w 48"/>
              <a:gd name="T3" fmla="*/ 19050 h 24"/>
              <a:gd name="T4" fmla="*/ 0 w 48"/>
              <a:gd name="T5" fmla="*/ 36513 h 24"/>
              <a:gd name="T6" fmla="*/ 0 60000 65536"/>
              <a:gd name="T7" fmla="*/ 0 60000 65536"/>
              <a:gd name="T8" fmla="*/ 0 60000 65536"/>
            </a:gdLst>
            <a:ahLst/>
            <a:cxnLst>
              <a:cxn ang="T6">
                <a:pos x="T0" y="T1"/>
              </a:cxn>
              <a:cxn ang="T7">
                <a:pos x="T2" y="T3"/>
              </a:cxn>
              <a:cxn ang="T8">
                <a:pos x="T4" y="T5"/>
              </a:cxn>
            </a:cxnLst>
            <a:rect l="0" t="0" r="r" b="b"/>
            <a:pathLst>
              <a:path w="48" h="24" extrusionOk="0">
                <a:moveTo>
                  <a:pt x="0" y="0"/>
                </a:moveTo>
                <a:lnTo>
                  <a:pt x="47" y="12"/>
                </a:lnTo>
                <a:lnTo>
                  <a:pt x="0" y="23"/>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5" name="Freeform 28"/>
          <p:cNvSpPr/>
          <p:nvPr/>
        </p:nvSpPr>
        <p:spPr bwMode="auto">
          <a:xfrm>
            <a:off x="896620" y="3441927"/>
            <a:ext cx="188913" cy="279400"/>
          </a:xfrm>
          <a:custGeom>
            <a:avLst/>
            <a:gdLst>
              <a:gd name="T0" fmla="*/ 187325 w 119"/>
              <a:gd name="T1" fmla="*/ 0 h 176"/>
              <a:gd name="T2" fmla="*/ 0 w 119"/>
              <a:gd name="T3" fmla="*/ 277813 h 176"/>
              <a:gd name="T4" fmla="*/ 187325 w 119"/>
              <a:gd name="T5" fmla="*/ 0 h 176"/>
              <a:gd name="T6" fmla="*/ 0 60000 65536"/>
              <a:gd name="T7" fmla="*/ 0 60000 65536"/>
              <a:gd name="T8" fmla="*/ 0 60000 65536"/>
            </a:gdLst>
            <a:ahLst/>
            <a:cxnLst>
              <a:cxn ang="T6">
                <a:pos x="T0" y="T1"/>
              </a:cxn>
              <a:cxn ang="T7">
                <a:pos x="T2" y="T3"/>
              </a:cxn>
              <a:cxn ang="T8">
                <a:pos x="T4" y="T5"/>
              </a:cxn>
            </a:cxnLst>
            <a:rect l="0" t="0" r="r" b="b"/>
            <a:pathLst>
              <a:path w="119" h="176" extrusionOk="0">
                <a:moveTo>
                  <a:pt x="118" y="0"/>
                </a:moveTo>
                <a:lnTo>
                  <a:pt x="0" y="175"/>
                </a:lnTo>
                <a:lnTo>
                  <a:pt x="118"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6" name="Freeform 29"/>
          <p:cNvSpPr/>
          <p:nvPr/>
        </p:nvSpPr>
        <p:spPr bwMode="auto">
          <a:xfrm>
            <a:off x="896620" y="3646715"/>
            <a:ext cx="60325" cy="74612"/>
          </a:xfrm>
          <a:custGeom>
            <a:avLst/>
            <a:gdLst>
              <a:gd name="T0" fmla="*/ 58738 w 38"/>
              <a:gd name="T1" fmla="*/ 22225 h 47"/>
              <a:gd name="T2" fmla="*/ 0 w 38"/>
              <a:gd name="T3" fmla="*/ 73025 h 47"/>
              <a:gd name="T4" fmla="*/ 25400 w 38"/>
              <a:gd name="T5" fmla="*/ 0 h 47"/>
              <a:gd name="T6" fmla="*/ 0 60000 65536"/>
              <a:gd name="T7" fmla="*/ 0 60000 65536"/>
              <a:gd name="T8" fmla="*/ 0 60000 65536"/>
            </a:gdLst>
            <a:ahLst/>
            <a:cxnLst>
              <a:cxn ang="T6">
                <a:pos x="T0" y="T1"/>
              </a:cxn>
              <a:cxn ang="T7">
                <a:pos x="T2" y="T3"/>
              </a:cxn>
              <a:cxn ang="T8">
                <a:pos x="T4" y="T5"/>
              </a:cxn>
            </a:cxnLst>
            <a:rect l="0" t="0" r="r" b="b"/>
            <a:pathLst>
              <a:path w="38" h="47" extrusionOk="0">
                <a:moveTo>
                  <a:pt x="37" y="14"/>
                </a:moveTo>
                <a:lnTo>
                  <a:pt x="0" y="46"/>
                </a:lnTo>
                <a:lnTo>
                  <a:pt x="16"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7" name="Freeform 30"/>
          <p:cNvSpPr/>
          <p:nvPr/>
        </p:nvSpPr>
        <p:spPr bwMode="auto">
          <a:xfrm>
            <a:off x="1549083" y="3441927"/>
            <a:ext cx="1587" cy="279400"/>
          </a:xfrm>
          <a:custGeom>
            <a:avLst/>
            <a:gdLst>
              <a:gd name="T0" fmla="*/ 0 w 1"/>
              <a:gd name="T1" fmla="*/ 0 h 176"/>
              <a:gd name="T2" fmla="*/ 0 w 1"/>
              <a:gd name="T3" fmla="*/ 277813 h 176"/>
              <a:gd name="T4" fmla="*/ 0 w 1"/>
              <a:gd name="T5" fmla="*/ 0 h 176"/>
              <a:gd name="T6" fmla="*/ 0 60000 65536"/>
              <a:gd name="T7" fmla="*/ 0 60000 65536"/>
              <a:gd name="T8" fmla="*/ 0 60000 65536"/>
            </a:gdLst>
            <a:ahLst/>
            <a:cxnLst>
              <a:cxn ang="T6">
                <a:pos x="T0" y="T1"/>
              </a:cxn>
              <a:cxn ang="T7">
                <a:pos x="T2" y="T3"/>
              </a:cxn>
              <a:cxn ang="T8">
                <a:pos x="T4" y="T5"/>
              </a:cxn>
            </a:cxnLst>
            <a:rect l="0" t="0" r="r" b="b"/>
            <a:pathLst>
              <a:path w="1" h="176" extrusionOk="0">
                <a:moveTo>
                  <a:pt x="0" y="0"/>
                </a:moveTo>
                <a:lnTo>
                  <a:pt x="0" y="175"/>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8" name="Freeform 31"/>
          <p:cNvSpPr/>
          <p:nvPr/>
        </p:nvSpPr>
        <p:spPr bwMode="auto">
          <a:xfrm>
            <a:off x="1531620" y="3645127"/>
            <a:ext cx="38100" cy="76200"/>
          </a:xfrm>
          <a:custGeom>
            <a:avLst/>
            <a:gdLst>
              <a:gd name="T0" fmla="*/ 36513 w 24"/>
              <a:gd name="T1" fmla="*/ 0 h 48"/>
              <a:gd name="T2" fmla="*/ 17463 w 24"/>
              <a:gd name="T3" fmla="*/ 74613 h 48"/>
              <a:gd name="T4" fmla="*/ 0 w 24"/>
              <a:gd name="T5" fmla="*/ 0 h 48"/>
              <a:gd name="T6" fmla="*/ 0 60000 65536"/>
              <a:gd name="T7" fmla="*/ 0 60000 65536"/>
              <a:gd name="T8" fmla="*/ 0 60000 65536"/>
            </a:gdLst>
            <a:ahLst/>
            <a:cxnLst>
              <a:cxn ang="T6">
                <a:pos x="T0" y="T1"/>
              </a:cxn>
              <a:cxn ang="T7">
                <a:pos x="T2" y="T3"/>
              </a:cxn>
              <a:cxn ang="T8">
                <a:pos x="T4" y="T5"/>
              </a:cxn>
            </a:cxnLst>
            <a:rect l="0" t="0" r="r" b="b"/>
            <a:pathLst>
              <a:path w="24" h="48" extrusionOk="0">
                <a:moveTo>
                  <a:pt x="23" y="0"/>
                </a:moveTo>
                <a:lnTo>
                  <a:pt x="11" y="47"/>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29" name="Freeform 32"/>
          <p:cNvSpPr/>
          <p:nvPr/>
        </p:nvSpPr>
        <p:spPr bwMode="auto">
          <a:xfrm>
            <a:off x="2576195" y="3719740"/>
            <a:ext cx="466725" cy="323850"/>
          </a:xfrm>
          <a:custGeom>
            <a:avLst/>
            <a:gdLst>
              <a:gd name="T0" fmla="*/ 0 w 294"/>
              <a:gd name="T1" fmla="*/ 0 h 204"/>
              <a:gd name="T2" fmla="*/ 465138 w 294"/>
              <a:gd name="T3" fmla="*/ 0 h 204"/>
              <a:gd name="T4" fmla="*/ 465138 w 294"/>
              <a:gd name="T5" fmla="*/ 322263 h 204"/>
              <a:gd name="T6" fmla="*/ 0 w 294"/>
              <a:gd name="T7" fmla="*/ 322263 h 204"/>
              <a:gd name="T8" fmla="*/ 0 w 294"/>
              <a:gd name="T9" fmla="*/ 0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 h="204" extrusionOk="0">
                <a:moveTo>
                  <a:pt x="0" y="0"/>
                </a:moveTo>
                <a:lnTo>
                  <a:pt x="293" y="0"/>
                </a:lnTo>
                <a:lnTo>
                  <a:pt x="293" y="203"/>
                </a:lnTo>
                <a:lnTo>
                  <a:pt x="0" y="203"/>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30" name="Freeform 33"/>
          <p:cNvSpPr/>
          <p:nvPr/>
        </p:nvSpPr>
        <p:spPr bwMode="auto">
          <a:xfrm>
            <a:off x="2344420" y="3838802"/>
            <a:ext cx="74613" cy="38100"/>
          </a:xfrm>
          <a:custGeom>
            <a:avLst/>
            <a:gdLst>
              <a:gd name="T0" fmla="*/ 73025 w 47"/>
              <a:gd name="T1" fmla="*/ 36513 h 24"/>
              <a:gd name="T2" fmla="*/ 0 w 47"/>
              <a:gd name="T3" fmla="*/ 19050 h 24"/>
              <a:gd name="T4" fmla="*/ 73025 w 47"/>
              <a:gd name="T5" fmla="*/ 0 h 24"/>
              <a:gd name="T6" fmla="*/ 0 60000 65536"/>
              <a:gd name="T7" fmla="*/ 0 60000 65536"/>
              <a:gd name="T8" fmla="*/ 0 60000 65536"/>
            </a:gdLst>
            <a:ahLst/>
            <a:cxnLst>
              <a:cxn ang="T6">
                <a:pos x="T0" y="T1"/>
              </a:cxn>
              <a:cxn ang="T7">
                <a:pos x="T2" y="T3"/>
              </a:cxn>
              <a:cxn ang="T8">
                <a:pos x="T4" y="T5"/>
              </a:cxn>
            </a:cxnLst>
            <a:rect l="0" t="0" r="r" b="b"/>
            <a:pathLst>
              <a:path w="47" h="24" extrusionOk="0">
                <a:moveTo>
                  <a:pt x="46" y="23"/>
                </a:moveTo>
                <a:lnTo>
                  <a:pt x="0" y="12"/>
                </a:lnTo>
                <a:lnTo>
                  <a:pt x="46"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31" name="Freeform 34"/>
          <p:cNvSpPr/>
          <p:nvPr/>
        </p:nvSpPr>
        <p:spPr bwMode="auto">
          <a:xfrm>
            <a:off x="2344420" y="3857852"/>
            <a:ext cx="233363" cy="1587"/>
          </a:xfrm>
          <a:custGeom>
            <a:avLst/>
            <a:gdLst>
              <a:gd name="T0" fmla="*/ 0 w 147"/>
              <a:gd name="T1" fmla="*/ 0 h 1"/>
              <a:gd name="T2" fmla="*/ 231775 w 147"/>
              <a:gd name="T3" fmla="*/ 0 h 1"/>
              <a:gd name="T4" fmla="*/ 0 w 147"/>
              <a:gd name="T5" fmla="*/ 0 h 1"/>
              <a:gd name="T6" fmla="*/ 0 60000 65536"/>
              <a:gd name="T7" fmla="*/ 0 60000 65536"/>
              <a:gd name="T8" fmla="*/ 0 60000 65536"/>
            </a:gdLst>
            <a:ahLst/>
            <a:cxnLst>
              <a:cxn ang="T6">
                <a:pos x="T0" y="T1"/>
              </a:cxn>
              <a:cxn ang="T7">
                <a:pos x="T2" y="T3"/>
              </a:cxn>
              <a:cxn ang="T8">
                <a:pos x="T4" y="T5"/>
              </a:cxn>
            </a:cxnLst>
            <a:rect l="0" t="0" r="r" b="b"/>
            <a:pathLst>
              <a:path w="147" h="1" extrusionOk="0">
                <a:moveTo>
                  <a:pt x="0" y="0"/>
                </a:moveTo>
                <a:lnTo>
                  <a:pt x="146" y="0"/>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32" name="Freeform 35"/>
          <p:cNvSpPr/>
          <p:nvPr/>
        </p:nvSpPr>
        <p:spPr bwMode="auto">
          <a:xfrm>
            <a:off x="2501583" y="3838802"/>
            <a:ext cx="76200" cy="38100"/>
          </a:xfrm>
          <a:custGeom>
            <a:avLst/>
            <a:gdLst>
              <a:gd name="T0" fmla="*/ 0 w 48"/>
              <a:gd name="T1" fmla="*/ 0 h 24"/>
              <a:gd name="T2" fmla="*/ 74613 w 48"/>
              <a:gd name="T3" fmla="*/ 19050 h 24"/>
              <a:gd name="T4" fmla="*/ 0 w 48"/>
              <a:gd name="T5" fmla="*/ 36513 h 24"/>
              <a:gd name="T6" fmla="*/ 0 60000 65536"/>
              <a:gd name="T7" fmla="*/ 0 60000 65536"/>
              <a:gd name="T8" fmla="*/ 0 60000 65536"/>
            </a:gdLst>
            <a:ahLst/>
            <a:cxnLst>
              <a:cxn ang="T6">
                <a:pos x="T0" y="T1"/>
              </a:cxn>
              <a:cxn ang="T7">
                <a:pos x="T2" y="T3"/>
              </a:cxn>
              <a:cxn ang="T8">
                <a:pos x="T4" y="T5"/>
              </a:cxn>
            </a:cxnLst>
            <a:rect l="0" t="0" r="r" b="b"/>
            <a:pathLst>
              <a:path w="48" h="24" extrusionOk="0">
                <a:moveTo>
                  <a:pt x="0" y="0"/>
                </a:moveTo>
                <a:lnTo>
                  <a:pt x="47" y="12"/>
                </a:lnTo>
                <a:lnTo>
                  <a:pt x="0" y="23"/>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33" name="Freeform 36"/>
          <p:cNvSpPr/>
          <p:nvPr/>
        </p:nvSpPr>
        <p:spPr bwMode="auto">
          <a:xfrm>
            <a:off x="2622233" y="3441927"/>
            <a:ext cx="188912" cy="279400"/>
          </a:xfrm>
          <a:custGeom>
            <a:avLst/>
            <a:gdLst>
              <a:gd name="T0" fmla="*/ 0 w 119"/>
              <a:gd name="T1" fmla="*/ 0 h 176"/>
              <a:gd name="T2" fmla="*/ 187325 w 119"/>
              <a:gd name="T3" fmla="*/ 277813 h 176"/>
              <a:gd name="T4" fmla="*/ 0 w 119"/>
              <a:gd name="T5" fmla="*/ 0 h 176"/>
              <a:gd name="T6" fmla="*/ 0 60000 65536"/>
              <a:gd name="T7" fmla="*/ 0 60000 65536"/>
              <a:gd name="T8" fmla="*/ 0 60000 65536"/>
            </a:gdLst>
            <a:ahLst/>
            <a:cxnLst>
              <a:cxn ang="T6">
                <a:pos x="T0" y="T1"/>
              </a:cxn>
              <a:cxn ang="T7">
                <a:pos x="T2" y="T3"/>
              </a:cxn>
              <a:cxn ang="T8">
                <a:pos x="T4" y="T5"/>
              </a:cxn>
            </a:cxnLst>
            <a:rect l="0" t="0" r="r" b="b"/>
            <a:pathLst>
              <a:path w="119" h="176" extrusionOk="0">
                <a:moveTo>
                  <a:pt x="0" y="0"/>
                </a:moveTo>
                <a:lnTo>
                  <a:pt x="118" y="175"/>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34" name="Freeform 37"/>
          <p:cNvSpPr/>
          <p:nvPr/>
        </p:nvSpPr>
        <p:spPr bwMode="auto">
          <a:xfrm>
            <a:off x="2752408" y="3646715"/>
            <a:ext cx="58737" cy="74612"/>
          </a:xfrm>
          <a:custGeom>
            <a:avLst/>
            <a:gdLst>
              <a:gd name="T0" fmla="*/ 31750 w 37"/>
              <a:gd name="T1" fmla="*/ 0 h 47"/>
              <a:gd name="T2" fmla="*/ 57150 w 37"/>
              <a:gd name="T3" fmla="*/ 73025 h 47"/>
              <a:gd name="T4" fmla="*/ 0 w 37"/>
              <a:gd name="T5" fmla="*/ 22225 h 47"/>
              <a:gd name="T6" fmla="*/ 0 60000 65536"/>
              <a:gd name="T7" fmla="*/ 0 60000 65536"/>
              <a:gd name="T8" fmla="*/ 0 60000 65536"/>
            </a:gdLst>
            <a:ahLst/>
            <a:cxnLst>
              <a:cxn ang="T6">
                <a:pos x="T0" y="T1"/>
              </a:cxn>
              <a:cxn ang="T7">
                <a:pos x="T2" y="T3"/>
              </a:cxn>
              <a:cxn ang="T8">
                <a:pos x="T4" y="T5"/>
              </a:cxn>
            </a:cxnLst>
            <a:rect l="0" t="0" r="r" b="b"/>
            <a:pathLst>
              <a:path w="37" h="47" extrusionOk="0">
                <a:moveTo>
                  <a:pt x="20" y="0"/>
                </a:moveTo>
                <a:lnTo>
                  <a:pt x="36" y="46"/>
                </a:lnTo>
                <a:lnTo>
                  <a:pt x="0" y="14"/>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35" name="Freeform 38"/>
          <p:cNvSpPr/>
          <p:nvPr/>
        </p:nvSpPr>
        <p:spPr bwMode="auto">
          <a:xfrm>
            <a:off x="244158" y="4042002"/>
            <a:ext cx="374650" cy="509588"/>
          </a:xfrm>
          <a:custGeom>
            <a:avLst/>
            <a:gdLst>
              <a:gd name="T0" fmla="*/ 373063 w 236"/>
              <a:gd name="T1" fmla="*/ 0 h 321"/>
              <a:gd name="T2" fmla="*/ 0 w 236"/>
              <a:gd name="T3" fmla="*/ 508000 h 321"/>
              <a:gd name="T4" fmla="*/ 373063 w 236"/>
              <a:gd name="T5" fmla="*/ 0 h 321"/>
              <a:gd name="T6" fmla="*/ 0 60000 65536"/>
              <a:gd name="T7" fmla="*/ 0 60000 65536"/>
              <a:gd name="T8" fmla="*/ 0 60000 65536"/>
            </a:gdLst>
            <a:ahLst/>
            <a:cxnLst>
              <a:cxn ang="T6">
                <a:pos x="T0" y="T1"/>
              </a:cxn>
              <a:cxn ang="T7">
                <a:pos x="T2" y="T3"/>
              </a:cxn>
              <a:cxn ang="T8">
                <a:pos x="T4" y="T5"/>
              </a:cxn>
            </a:cxnLst>
            <a:rect l="0" t="0" r="r" b="b"/>
            <a:pathLst>
              <a:path w="236" h="321" extrusionOk="0">
                <a:moveTo>
                  <a:pt x="235" y="0"/>
                </a:moveTo>
                <a:lnTo>
                  <a:pt x="0" y="320"/>
                </a:lnTo>
                <a:lnTo>
                  <a:pt x="235"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36" name="Freeform 39"/>
          <p:cNvSpPr/>
          <p:nvPr/>
        </p:nvSpPr>
        <p:spPr bwMode="auto">
          <a:xfrm>
            <a:off x="244158" y="4480152"/>
            <a:ext cx="60325" cy="71438"/>
          </a:xfrm>
          <a:custGeom>
            <a:avLst/>
            <a:gdLst>
              <a:gd name="T0" fmla="*/ 58738 w 38"/>
              <a:gd name="T1" fmla="*/ 22225 h 45"/>
              <a:gd name="T2" fmla="*/ 0 w 38"/>
              <a:gd name="T3" fmla="*/ 69850 h 45"/>
              <a:gd name="T4" fmla="*/ 28575 w 38"/>
              <a:gd name="T5" fmla="*/ 0 h 45"/>
              <a:gd name="T6" fmla="*/ 0 60000 65536"/>
              <a:gd name="T7" fmla="*/ 0 60000 65536"/>
              <a:gd name="T8" fmla="*/ 0 60000 65536"/>
            </a:gdLst>
            <a:ahLst/>
            <a:cxnLst>
              <a:cxn ang="T6">
                <a:pos x="T0" y="T1"/>
              </a:cxn>
              <a:cxn ang="T7">
                <a:pos x="T2" y="T3"/>
              </a:cxn>
              <a:cxn ang="T8">
                <a:pos x="T4" y="T5"/>
              </a:cxn>
            </a:cxnLst>
            <a:rect l="0" t="0" r="r" b="b"/>
            <a:pathLst>
              <a:path w="38" h="45" extrusionOk="0">
                <a:moveTo>
                  <a:pt x="37" y="14"/>
                </a:moveTo>
                <a:lnTo>
                  <a:pt x="0" y="44"/>
                </a:lnTo>
                <a:lnTo>
                  <a:pt x="18"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37" name="Freeform 40"/>
          <p:cNvSpPr/>
          <p:nvPr/>
        </p:nvSpPr>
        <p:spPr bwMode="auto">
          <a:xfrm>
            <a:off x="385445" y="4042002"/>
            <a:ext cx="280988" cy="509588"/>
          </a:xfrm>
          <a:custGeom>
            <a:avLst/>
            <a:gdLst>
              <a:gd name="T0" fmla="*/ 279400 w 177"/>
              <a:gd name="T1" fmla="*/ 0 h 321"/>
              <a:gd name="T2" fmla="*/ 0 w 177"/>
              <a:gd name="T3" fmla="*/ 508000 h 321"/>
              <a:gd name="T4" fmla="*/ 279400 w 177"/>
              <a:gd name="T5" fmla="*/ 0 h 321"/>
              <a:gd name="T6" fmla="*/ 0 60000 65536"/>
              <a:gd name="T7" fmla="*/ 0 60000 65536"/>
              <a:gd name="T8" fmla="*/ 0 60000 65536"/>
            </a:gdLst>
            <a:ahLst/>
            <a:cxnLst>
              <a:cxn ang="T6">
                <a:pos x="T0" y="T1"/>
              </a:cxn>
              <a:cxn ang="T7">
                <a:pos x="T2" y="T3"/>
              </a:cxn>
              <a:cxn ang="T8">
                <a:pos x="T4" y="T5"/>
              </a:cxn>
            </a:cxnLst>
            <a:rect l="0" t="0" r="r" b="b"/>
            <a:pathLst>
              <a:path w="177" h="321" extrusionOk="0">
                <a:moveTo>
                  <a:pt x="176" y="0"/>
                </a:moveTo>
                <a:lnTo>
                  <a:pt x="0" y="320"/>
                </a:lnTo>
                <a:lnTo>
                  <a:pt x="176"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38" name="Freeform 41"/>
          <p:cNvSpPr/>
          <p:nvPr/>
        </p:nvSpPr>
        <p:spPr bwMode="auto">
          <a:xfrm>
            <a:off x="385445" y="4476977"/>
            <a:ext cx="52388" cy="74613"/>
          </a:xfrm>
          <a:custGeom>
            <a:avLst/>
            <a:gdLst>
              <a:gd name="T0" fmla="*/ 50800 w 33"/>
              <a:gd name="T1" fmla="*/ 15875 h 47"/>
              <a:gd name="T2" fmla="*/ 0 w 33"/>
              <a:gd name="T3" fmla="*/ 73025 h 47"/>
              <a:gd name="T4" fmla="*/ 19050 w 33"/>
              <a:gd name="T5" fmla="*/ 0 h 47"/>
              <a:gd name="T6" fmla="*/ 0 60000 65536"/>
              <a:gd name="T7" fmla="*/ 0 60000 65536"/>
              <a:gd name="T8" fmla="*/ 0 60000 65536"/>
            </a:gdLst>
            <a:ahLst/>
            <a:cxnLst>
              <a:cxn ang="T6">
                <a:pos x="T0" y="T1"/>
              </a:cxn>
              <a:cxn ang="T7">
                <a:pos x="T2" y="T3"/>
              </a:cxn>
              <a:cxn ang="T8">
                <a:pos x="T4" y="T5"/>
              </a:cxn>
            </a:cxnLst>
            <a:rect l="0" t="0" r="r" b="b"/>
            <a:pathLst>
              <a:path w="33" h="47" extrusionOk="0">
                <a:moveTo>
                  <a:pt x="32" y="10"/>
                </a:moveTo>
                <a:lnTo>
                  <a:pt x="0" y="46"/>
                </a:lnTo>
                <a:lnTo>
                  <a:pt x="12"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39" name="Freeform 42"/>
          <p:cNvSpPr/>
          <p:nvPr/>
        </p:nvSpPr>
        <p:spPr bwMode="auto">
          <a:xfrm>
            <a:off x="523558" y="4042002"/>
            <a:ext cx="188912" cy="509588"/>
          </a:xfrm>
          <a:custGeom>
            <a:avLst/>
            <a:gdLst>
              <a:gd name="T0" fmla="*/ 187325 w 119"/>
              <a:gd name="T1" fmla="*/ 0 h 321"/>
              <a:gd name="T2" fmla="*/ 0 w 119"/>
              <a:gd name="T3" fmla="*/ 508000 h 321"/>
              <a:gd name="T4" fmla="*/ 187325 w 119"/>
              <a:gd name="T5" fmla="*/ 0 h 321"/>
              <a:gd name="T6" fmla="*/ 0 60000 65536"/>
              <a:gd name="T7" fmla="*/ 0 60000 65536"/>
              <a:gd name="T8" fmla="*/ 0 60000 65536"/>
            </a:gdLst>
            <a:ahLst/>
            <a:cxnLst>
              <a:cxn ang="T6">
                <a:pos x="T0" y="T1"/>
              </a:cxn>
              <a:cxn ang="T7">
                <a:pos x="T2" y="T3"/>
              </a:cxn>
              <a:cxn ang="T8">
                <a:pos x="T4" y="T5"/>
              </a:cxn>
            </a:cxnLst>
            <a:rect l="0" t="0" r="r" b="b"/>
            <a:pathLst>
              <a:path w="119" h="321" extrusionOk="0">
                <a:moveTo>
                  <a:pt x="118" y="0"/>
                </a:moveTo>
                <a:lnTo>
                  <a:pt x="0" y="320"/>
                </a:lnTo>
                <a:lnTo>
                  <a:pt x="118"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0" name="Freeform 43"/>
          <p:cNvSpPr/>
          <p:nvPr/>
        </p:nvSpPr>
        <p:spPr bwMode="auto">
          <a:xfrm>
            <a:off x="523558" y="4475390"/>
            <a:ext cx="46037" cy="76200"/>
          </a:xfrm>
          <a:custGeom>
            <a:avLst/>
            <a:gdLst>
              <a:gd name="T0" fmla="*/ 44450 w 29"/>
              <a:gd name="T1" fmla="*/ 11113 h 48"/>
              <a:gd name="T2" fmla="*/ 0 w 29"/>
              <a:gd name="T3" fmla="*/ 74613 h 48"/>
              <a:gd name="T4" fmla="*/ 7937 w 29"/>
              <a:gd name="T5" fmla="*/ 0 h 48"/>
              <a:gd name="T6" fmla="*/ 0 60000 65536"/>
              <a:gd name="T7" fmla="*/ 0 60000 65536"/>
              <a:gd name="T8" fmla="*/ 0 60000 65536"/>
            </a:gdLst>
            <a:ahLst/>
            <a:cxnLst>
              <a:cxn ang="T6">
                <a:pos x="T0" y="T1"/>
              </a:cxn>
              <a:cxn ang="T7">
                <a:pos x="T2" y="T3"/>
              </a:cxn>
              <a:cxn ang="T8">
                <a:pos x="T4" y="T5"/>
              </a:cxn>
            </a:cxnLst>
            <a:rect l="0" t="0" r="r" b="b"/>
            <a:pathLst>
              <a:path w="29" h="48" extrusionOk="0">
                <a:moveTo>
                  <a:pt x="28" y="7"/>
                </a:moveTo>
                <a:lnTo>
                  <a:pt x="0" y="47"/>
                </a:lnTo>
                <a:lnTo>
                  <a:pt x="5"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1" name="Freeform 44"/>
          <p:cNvSpPr/>
          <p:nvPr/>
        </p:nvSpPr>
        <p:spPr bwMode="auto">
          <a:xfrm>
            <a:off x="758508" y="4042002"/>
            <a:ext cx="47625" cy="509588"/>
          </a:xfrm>
          <a:custGeom>
            <a:avLst/>
            <a:gdLst>
              <a:gd name="T0" fmla="*/ 0 w 30"/>
              <a:gd name="T1" fmla="*/ 0 h 321"/>
              <a:gd name="T2" fmla="*/ 46038 w 30"/>
              <a:gd name="T3" fmla="*/ 508000 h 321"/>
              <a:gd name="T4" fmla="*/ 0 w 30"/>
              <a:gd name="T5" fmla="*/ 0 h 321"/>
              <a:gd name="T6" fmla="*/ 0 60000 65536"/>
              <a:gd name="T7" fmla="*/ 0 60000 65536"/>
              <a:gd name="T8" fmla="*/ 0 60000 65536"/>
            </a:gdLst>
            <a:ahLst/>
            <a:cxnLst>
              <a:cxn ang="T6">
                <a:pos x="T0" y="T1"/>
              </a:cxn>
              <a:cxn ang="T7">
                <a:pos x="T2" y="T3"/>
              </a:cxn>
              <a:cxn ang="T8">
                <a:pos x="T4" y="T5"/>
              </a:cxn>
            </a:cxnLst>
            <a:rect l="0" t="0" r="r" b="b"/>
            <a:pathLst>
              <a:path w="30" h="321" extrusionOk="0">
                <a:moveTo>
                  <a:pt x="0" y="0"/>
                </a:moveTo>
                <a:lnTo>
                  <a:pt x="29"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2" name="Freeform 45"/>
          <p:cNvSpPr/>
          <p:nvPr/>
        </p:nvSpPr>
        <p:spPr bwMode="auto">
          <a:xfrm>
            <a:off x="779145" y="4475390"/>
            <a:ext cx="38100" cy="76200"/>
          </a:xfrm>
          <a:custGeom>
            <a:avLst/>
            <a:gdLst>
              <a:gd name="T0" fmla="*/ 36513 w 24"/>
              <a:gd name="T1" fmla="*/ 0 h 48"/>
              <a:gd name="T2" fmla="*/ 25400 w 24"/>
              <a:gd name="T3" fmla="*/ 74613 h 48"/>
              <a:gd name="T4" fmla="*/ 0 w 24"/>
              <a:gd name="T5" fmla="*/ 3175 h 48"/>
              <a:gd name="T6" fmla="*/ 0 60000 65536"/>
              <a:gd name="T7" fmla="*/ 0 60000 65536"/>
              <a:gd name="T8" fmla="*/ 0 60000 65536"/>
            </a:gdLst>
            <a:ahLst/>
            <a:cxnLst>
              <a:cxn ang="T6">
                <a:pos x="T0" y="T1"/>
              </a:cxn>
              <a:cxn ang="T7">
                <a:pos x="T2" y="T3"/>
              </a:cxn>
              <a:cxn ang="T8">
                <a:pos x="T4" y="T5"/>
              </a:cxn>
            </a:cxnLst>
            <a:rect l="0" t="0" r="r" b="b"/>
            <a:pathLst>
              <a:path w="24" h="48" extrusionOk="0">
                <a:moveTo>
                  <a:pt x="23" y="0"/>
                </a:moveTo>
                <a:lnTo>
                  <a:pt x="16" y="47"/>
                </a:lnTo>
                <a:lnTo>
                  <a:pt x="0" y="2"/>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3" name="Freeform 46"/>
          <p:cNvSpPr/>
          <p:nvPr/>
        </p:nvSpPr>
        <p:spPr bwMode="auto">
          <a:xfrm>
            <a:off x="1364933" y="4042002"/>
            <a:ext cx="1587" cy="509588"/>
          </a:xfrm>
          <a:custGeom>
            <a:avLst/>
            <a:gdLst>
              <a:gd name="T0" fmla="*/ 0 w 1"/>
              <a:gd name="T1" fmla="*/ 0 h 321"/>
              <a:gd name="T2" fmla="*/ 0 w 1"/>
              <a:gd name="T3" fmla="*/ 508000 h 321"/>
              <a:gd name="T4" fmla="*/ 0 w 1"/>
              <a:gd name="T5" fmla="*/ 0 h 321"/>
              <a:gd name="T6" fmla="*/ 0 60000 65536"/>
              <a:gd name="T7" fmla="*/ 0 60000 65536"/>
              <a:gd name="T8" fmla="*/ 0 60000 65536"/>
            </a:gdLst>
            <a:ahLst/>
            <a:cxnLst>
              <a:cxn ang="T6">
                <a:pos x="T0" y="T1"/>
              </a:cxn>
              <a:cxn ang="T7">
                <a:pos x="T2" y="T3"/>
              </a:cxn>
              <a:cxn ang="T8">
                <a:pos x="T4" y="T5"/>
              </a:cxn>
            </a:cxnLst>
            <a:rect l="0" t="0" r="r" b="b"/>
            <a:pathLst>
              <a:path w="1" h="321" extrusionOk="0">
                <a:moveTo>
                  <a:pt x="0" y="0"/>
                </a:moveTo>
                <a:lnTo>
                  <a:pt x="0"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4" name="Freeform 47"/>
          <p:cNvSpPr/>
          <p:nvPr/>
        </p:nvSpPr>
        <p:spPr bwMode="auto">
          <a:xfrm>
            <a:off x="1345883" y="4476977"/>
            <a:ext cx="38100" cy="74613"/>
          </a:xfrm>
          <a:custGeom>
            <a:avLst/>
            <a:gdLst>
              <a:gd name="T0" fmla="*/ 36513 w 24"/>
              <a:gd name="T1" fmla="*/ 0 h 47"/>
              <a:gd name="T2" fmla="*/ 19050 w 24"/>
              <a:gd name="T3" fmla="*/ 73025 h 47"/>
              <a:gd name="T4" fmla="*/ 0 w 24"/>
              <a:gd name="T5" fmla="*/ 0 h 47"/>
              <a:gd name="T6" fmla="*/ 0 60000 65536"/>
              <a:gd name="T7" fmla="*/ 0 60000 65536"/>
              <a:gd name="T8" fmla="*/ 0 60000 65536"/>
            </a:gdLst>
            <a:ahLst/>
            <a:cxnLst>
              <a:cxn ang="T6">
                <a:pos x="T0" y="T1"/>
              </a:cxn>
              <a:cxn ang="T7">
                <a:pos x="T2" y="T3"/>
              </a:cxn>
              <a:cxn ang="T8">
                <a:pos x="T4" y="T5"/>
              </a:cxn>
            </a:cxnLst>
            <a:rect l="0" t="0" r="r" b="b"/>
            <a:pathLst>
              <a:path w="24" h="47" extrusionOk="0">
                <a:moveTo>
                  <a:pt x="23" y="0"/>
                </a:moveTo>
                <a:lnTo>
                  <a:pt x="12" y="46"/>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5" name="Freeform 48"/>
          <p:cNvSpPr/>
          <p:nvPr/>
        </p:nvSpPr>
        <p:spPr bwMode="auto">
          <a:xfrm>
            <a:off x="1409383" y="4042002"/>
            <a:ext cx="49212" cy="509588"/>
          </a:xfrm>
          <a:custGeom>
            <a:avLst/>
            <a:gdLst>
              <a:gd name="T0" fmla="*/ 0 w 31"/>
              <a:gd name="T1" fmla="*/ 0 h 321"/>
              <a:gd name="T2" fmla="*/ 47625 w 31"/>
              <a:gd name="T3" fmla="*/ 508000 h 321"/>
              <a:gd name="T4" fmla="*/ 0 w 31"/>
              <a:gd name="T5" fmla="*/ 0 h 321"/>
              <a:gd name="T6" fmla="*/ 0 60000 65536"/>
              <a:gd name="T7" fmla="*/ 0 60000 65536"/>
              <a:gd name="T8" fmla="*/ 0 60000 65536"/>
            </a:gdLst>
            <a:ahLst/>
            <a:cxnLst>
              <a:cxn ang="T6">
                <a:pos x="T0" y="T1"/>
              </a:cxn>
              <a:cxn ang="T7">
                <a:pos x="T2" y="T3"/>
              </a:cxn>
              <a:cxn ang="T8">
                <a:pos x="T4" y="T5"/>
              </a:cxn>
            </a:cxnLst>
            <a:rect l="0" t="0" r="r" b="b"/>
            <a:pathLst>
              <a:path w="31" h="321" extrusionOk="0">
                <a:moveTo>
                  <a:pt x="0" y="0"/>
                </a:moveTo>
                <a:lnTo>
                  <a:pt x="30"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6" name="Freeform 49"/>
          <p:cNvSpPr/>
          <p:nvPr/>
        </p:nvSpPr>
        <p:spPr bwMode="auto">
          <a:xfrm>
            <a:off x="1431608" y="4475390"/>
            <a:ext cx="39687" cy="76200"/>
          </a:xfrm>
          <a:custGeom>
            <a:avLst/>
            <a:gdLst>
              <a:gd name="T0" fmla="*/ 38100 w 25"/>
              <a:gd name="T1" fmla="*/ 0 h 48"/>
              <a:gd name="T2" fmla="*/ 25400 w 25"/>
              <a:gd name="T3" fmla="*/ 74613 h 48"/>
              <a:gd name="T4" fmla="*/ 0 w 25"/>
              <a:gd name="T5" fmla="*/ 3175 h 48"/>
              <a:gd name="T6" fmla="*/ 0 60000 65536"/>
              <a:gd name="T7" fmla="*/ 0 60000 65536"/>
              <a:gd name="T8" fmla="*/ 0 60000 65536"/>
            </a:gdLst>
            <a:ahLst/>
            <a:cxnLst>
              <a:cxn ang="T6">
                <a:pos x="T0" y="T1"/>
              </a:cxn>
              <a:cxn ang="T7">
                <a:pos x="T2" y="T3"/>
              </a:cxn>
              <a:cxn ang="T8">
                <a:pos x="T4" y="T5"/>
              </a:cxn>
            </a:cxnLst>
            <a:rect l="0" t="0" r="r" b="b"/>
            <a:pathLst>
              <a:path w="25" h="48" extrusionOk="0">
                <a:moveTo>
                  <a:pt x="24" y="0"/>
                </a:moveTo>
                <a:lnTo>
                  <a:pt x="16" y="47"/>
                </a:lnTo>
                <a:lnTo>
                  <a:pt x="0" y="2"/>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7" name="Freeform 50"/>
          <p:cNvSpPr/>
          <p:nvPr/>
        </p:nvSpPr>
        <p:spPr bwMode="auto">
          <a:xfrm>
            <a:off x="1457008" y="4042002"/>
            <a:ext cx="93662" cy="509588"/>
          </a:xfrm>
          <a:custGeom>
            <a:avLst/>
            <a:gdLst>
              <a:gd name="T0" fmla="*/ 0 w 59"/>
              <a:gd name="T1" fmla="*/ 0 h 321"/>
              <a:gd name="T2" fmla="*/ 92075 w 59"/>
              <a:gd name="T3" fmla="*/ 508000 h 321"/>
              <a:gd name="T4" fmla="*/ 0 w 59"/>
              <a:gd name="T5" fmla="*/ 0 h 321"/>
              <a:gd name="T6" fmla="*/ 0 60000 65536"/>
              <a:gd name="T7" fmla="*/ 0 60000 65536"/>
              <a:gd name="T8" fmla="*/ 0 60000 65536"/>
            </a:gdLst>
            <a:ahLst/>
            <a:cxnLst>
              <a:cxn ang="T6">
                <a:pos x="T0" y="T1"/>
              </a:cxn>
              <a:cxn ang="T7">
                <a:pos x="T2" y="T3"/>
              </a:cxn>
              <a:cxn ang="T8">
                <a:pos x="T4" y="T5"/>
              </a:cxn>
            </a:cxnLst>
            <a:rect l="0" t="0" r="r" b="b"/>
            <a:pathLst>
              <a:path w="59" h="321" extrusionOk="0">
                <a:moveTo>
                  <a:pt x="0" y="0"/>
                </a:moveTo>
                <a:lnTo>
                  <a:pt x="58"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8" name="Freeform 51"/>
          <p:cNvSpPr/>
          <p:nvPr/>
        </p:nvSpPr>
        <p:spPr bwMode="auto">
          <a:xfrm>
            <a:off x="1518920" y="4473802"/>
            <a:ext cx="38100" cy="77788"/>
          </a:xfrm>
          <a:custGeom>
            <a:avLst/>
            <a:gdLst>
              <a:gd name="T0" fmla="*/ 36513 w 24"/>
              <a:gd name="T1" fmla="*/ 0 h 49"/>
              <a:gd name="T2" fmla="*/ 30163 w 24"/>
              <a:gd name="T3" fmla="*/ 76200 h 49"/>
              <a:gd name="T4" fmla="*/ 0 w 24"/>
              <a:gd name="T5" fmla="*/ 7938 h 49"/>
              <a:gd name="T6" fmla="*/ 0 60000 65536"/>
              <a:gd name="T7" fmla="*/ 0 60000 65536"/>
              <a:gd name="T8" fmla="*/ 0 60000 65536"/>
            </a:gdLst>
            <a:ahLst/>
            <a:cxnLst>
              <a:cxn ang="T6">
                <a:pos x="T0" y="T1"/>
              </a:cxn>
              <a:cxn ang="T7">
                <a:pos x="T2" y="T3"/>
              </a:cxn>
              <a:cxn ang="T8">
                <a:pos x="T4" y="T5"/>
              </a:cxn>
            </a:cxnLst>
            <a:rect l="0" t="0" r="r" b="b"/>
            <a:pathLst>
              <a:path w="24" h="49" extrusionOk="0">
                <a:moveTo>
                  <a:pt x="23" y="0"/>
                </a:moveTo>
                <a:lnTo>
                  <a:pt x="19" y="48"/>
                </a:lnTo>
                <a:lnTo>
                  <a:pt x="0" y="5"/>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49" name="Freeform 52"/>
          <p:cNvSpPr/>
          <p:nvPr/>
        </p:nvSpPr>
        <p:spPr bwMode="auto">
          <a:xfrm>
            <a:off x="1503045" y="4042002"/>
            <a:ext cx="141288" cy="509588"/>
          </a:xfrm>
          <a:custGeom>
            <a:avLst/>
            <a:gdLst>
              <a:gd name="T0" fmla="*/ 0 w 89"/>
              <a:gd name="T1" fmla="*/ 0 h 321"/>
              <a:gd name="T2" fmla="*/ 139700 w 89"/>
              <a:gd name="T3" fmla="*/ 508000 h 321"/>
              <a:gd name="T4" fmla="*/ 0 w 89"/>
              <a:gd name="T5" fmla="*/ 0 h 321"/>
              <a:gd name="T6" fmla="*/ 0 60000 65536"/>
              <a:gd name="T7" fmla="*/ 0 60000 65536"/>
              <a:gd name="T8" fmla="*/ 0 60000 65536"/>
            </a:gdLst>
            <a:ahLst/>
            <a:cxnLst>
              <a:cxn ang="T6">
                <a:pos x="T0" y="T1"/>
              </a:cxn>
              <a:cxn ang="T7">
                <a:pos x="T2" y="T3"/>
              </a:cxn>
              <a:cxn ang="T8">
                <a:pos x="T4" y="T5"/>
              </a:cxn>
            </a:cxnLst>
            <a:rect l="0" t="0" r="r" b="b"/>
            <a:pathLst>
              <a:path w="89" h="321" extrusionOk="0">
                <a:moveTo>
                  <a:pt x="0" y="0"/>
                </a:moveTo>
                <a:lnTo>
                  <a:pt x="88"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0" name="Freeform 53"/>
          <p:cNvSpPr/>
          <p:nvPr/>
        </p:nvSpPr>
        <p:spPr bwMode="auto">
          <a:xfrm>
            <a:off x="1604645" y="4473802"/>
            <a:ext cx="39687" cy="77788"/>
          </a:xfrm>
          <a:custGeom>
            <a:avLst/>
            <a:gdLst>
              <a:gd name="T0" fmla="*/ 36513 w 25"/>
              <a:gd name="T1" fmla="*/ 0 h 49"/>
              <a:gd name="T2" fmla="*/ 38100 w 25"/>
              <a:gd name="T3" fmla="*/ 76200 h 49"/>
              <a:gd name="T4" fmla="*/ 0 w 25"/>
              <a:gd name="T5" fmla="*/ 9525 h 49"/>
              <a:gd name="T6" fmla="*/ 0 60000 65536"/>
              <a:gd name="T7" fmla="*/ 0 60000 65536"/>
              <a:gd name="T8" fmla="*/ 0 60000 65536"/>
            </a:gdLst>
            <a:ahLst/>
            <a:cxnLst>
              <a:cxn ang="T6">
                <a:pos x="T0" y="T1"/>
              </a:cxn>
              <a:cxn ang="T7">
                <a:pos x="T2" y="T3"/>
              </a:cxn>
              <a:cxn ang="T8">
                <a:pos x="T4" y="T5"/>
              </a:cxn>
            </a:cxnLst>
            <a:rect l="0" t="0" r="r" b="b"/>
            <a:pathLst>
              <a:path w="25" h="49" extrusionOk="0">
                <a:moveTo>
                  <a:pt x="23" y="0"/>
                </a:moveTo>
                <a:lnTo>
                  <a:pt x="24" y="48"/>
                </a:lnTo>
                <a:lnTo>
                  <a:pt x="0" y="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1" name="Freeform 54"/>
          <p:cNvSpPr/>
          <p:nvPr/>
        </p:nvSpPr>
        <p:spPr bwMode="auto">
          <a:xfrm>
            <a:off x="2622233" y="4042002"/>
            <a:ext cx="468312" cy="509588"/>
          </a:xfrm>
          <a:custGeom>
            <a:avLst/>
            <a:gdLst>
              <a:gd name="T0" fmla="*/ 0 w 295"/>
              <a:gd name="T1" fmla="*/ 0 h 321"/>
              <a:gd name="T2" fmla="*/ 466725 w 295"/>
              <a:gd name="T3" fmla="*/ 508000 h 321"/>
              <a:gd name="T4" fmla="*/ 0 w 295"/>
              <a:gd name="T5" fmla="*/ 0 h 321"/>
              <a:gd name="T6" fmla="*/ 0 60000 65536"/>
              <a:gd name="T7" fmla="*/ 0 60000 65536"/>
              <a:gd name="T8" fmla="*/ 0 60000 65536"/>
            </a:gdLst>
            <a:ahLst/>
            <a:cxnLst>
              <a:cxn ang="T6">
                <a:pos x="T0" y="T1"/>
              </a:cxn>
              <a:cxn ang="T7">
                <a:pos x="T2" y="T3"/>
              </a:cxn>
              <a:cxn ang="T8">
                <a:pos x="T4" y="T5"/>
              </a:cxn>
            </a:cxnLst>
            <a:rect l="0" t="0" r="r" b="b"/>
            <a:pathLst>
              <a:path w="295" h="321" extrusionOk="0">
                <a:moveTo>
                  <a:pt x="0" y="0"/>
                </a:moveTo>
                <a:lnTo>
                  <a:pt x="294"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2" name="Freeform 55"/>
          <p:cNvSpPr/>
          <p:nvPr/>
        </p:nvSpPr>
        <p:spPr bwMode="auto">
          <a:xfrm>
            <a:off x="3023870" y="4483327"/>
            <a:ext cx="66675" cy="68263"/>
          </a:xfrm>
          <a:custGeom>
            <a:avLst/>
            <a:gdLst>
              <a:gd name="T0" fmla="*/ 26988 w 42"/>
              <a:gd name="T1" fmla="*/ 0 h 43"/>
              <a:gd name="T2" fmla="*/ 65088 w 42"/>
              <a:gd name="T3" fmla="*/ 66675 h 43"/>
              <a:gd name="T4" fmla="*/ 0 w 42"/>
              <a:gd name="T5" fmla="*/ 25400 h 43"/>
              <a:gd name="T6" fmla="*/ 0 60000 65536"/>
              <a:gd name="T7" fmla="*/ 0 60000 65536"/>
              <a:gd name="T8" fmla="*/ 0 60000 65536"/>
            </a:gdLst>
            <a:ahLst/>
            <a:cxnLst>
              <a:cxn ang="T6">
                <a:pos x="T0" y="T1"/>
              </a:cxn>
              <a:cxn ang="T7">
                <a:pos x="T2" y="T3"/>
              </a:cxn>
              <a:cxn ang="T8">
                <a:pos x="T4" y="T5"/>
              </a:cxn>
            </a:cxnLst>
            <a:rect l="0" t="0" r="r" b="b"/>
            <a:pathLst>
              <a:path w="42" h="43" extrusionOk="0">
                <a:moveTo>
                  <a:pt x="17" y="0"/>
                </a:moveTo>
                <a:lnTo>
                  <a:pt x="41" y="42"/>
                </a:lnTo>
                <a:lnTo>
                  <a:pt x="0" y="1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3" name="Freeform 56"/>
          <p:cNvSpPr/>
          <p:nvPr/>
        </p:nvSpPr>
        <p:spPr bwMode="auto">
          <a:xfrm>
            <a:off x="2715895" y="4042002"/>
            <a:ext cx="514350" cy="509588"/>
          </a:xfrm>
          <a:custGeom>
            <a:avLst/>
            <a:gdLst>
              <a:gd name="T0" fmla="*/ 0 w 324"/>
              <a:gd name="T1" fmla="*/ 0 h 321"/>
              <a:gd name="T2" fmla="*/ 512763 w 324"/>
              <a:gd name="T3" fmla="*/ 508000 h 321"/>
              <a:gd name="T4" fmla="*/ 0 w 324"/>
              <a:gd name="T5" fmla="*/ 0 h 321"/>
              <a:gd name="T6" fmla="*/ 0 60000 65536"/>
              <a:gd name="T7" fmla="*/ 0 60000 65536"/>
              <a:gd name="T8" fmla="*/ 0 60000 65536"/>
            </a:gdLst>
            <a:ahLst/>
            <a:cxnLst>
              <a:cxn ang="T6">
                <a:pos x="T0" y="T1"/>
              </a:cxn>
              <a:cxn ang="T7">
                <a:pos x="T2" y="T3"/>
              </a:cxn>
              <a:cxn ang="T8">
                <a:pos x="T4" y="T5"/>
              </a:cxn>
            </a:cxnLst>
            <a:rect l="0" t="0" r="r" b="b"/>
            <a:pathLst>
              <a:path w="324" h="321" extrusionOk="0">
                <a:moveTo>
                  <a:pt x="0" y="0"/>
                </a:moveTo>
                <a:lnTo>
                  <a:pt x="323"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4" name="Freeform 57"/>
          <p:cNvSpPr/>
          <p:nvPr/>
        </p:nvSpPr>
        <p:spPr bwMode="auto">
          <a:xfrm>
            <a:off x="3161983" y="4484915"/>
            <a:ext cx="68262" cy="66675"/>
          </a:xfrm>
          <a:custGeom>
            <a:avLst/>
            <a:gdLst>
              <a:gd name="T0" fmla="*/ 26987 w 43"/>
              <a:gd name="T1" fmla="*/ 0 h 42"/>
              <a:gd name="T2" fmla="*/ 66675 w 43"/>
              <a:gd name="T3" fmla="*/ 65088 h 42"/>
              <a:gd name="T4" fmla="*/ 0 w 43"/>
              <a:gd name="T5" fmla="*/ 25400 h 42"/>
              <a:gd name="T6" fmla="*/ 0 60000 65536"/>
              <a:gd name="T7" fmla="*/ 0 60000 65536"/>
              <a:gd name="T8" fmla="*/ 0 60000 65536"/>
            </a:gdLst>
            <a:ahLst/>
            <a:cxnLst>
              <a:cxn ang="T6">
                <a:pos x="T0" y="T1"/>
              </a:cxn>
              <a:cxn ang="T7">
                <a:pos x="T2" y="T3"/>
              </a:cxn>
              <a:cxn ang="T8">
                <a:pos x="T4" y="T5"/>
              </a:cxn>
            </a:cxnLst>
            <a:rect l="0" t="0" r="r" b="b"/>
            <a:pathLst>
              <a:path w="43" h="42" extrusionOk="0">
                <a:moveTo>
                  <a:pt x="17" y="0"/>
                </a:moveTo>
                <a:lnTo>
                  <a:pt x="42" y="41"/>
                </a:lnTo>
                <a:lnTo>
                  <a:pt x="0" y="1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5" name="Freeform 58"/>
          <p:cNvSpPr/>
          <p:nvPr/>
        </p:nvSpPr>
        <p:spPr bwMode="auto">
          <a:xfrm>
            <a:off x="2857183" y="4042002"/>
            <a:ext cx="558800" cy="509588"/>
          </a:xfrm>
          <a:custGeom>
            <a:avLst/>
            <a:gdLst>
              <a:gd name="T0" fmla="*/ 0 w 352"/>
              <a:gd name="T1" fmla="*/ 0 h 321"/>
              <a:gd name="T2" fmla="*/ 557213 w 352"/>
              <a:gd name="T3" fmla="*/ 508000 h 321"/>
              <a:gd name="T4" fmla="*/ 0 w 352"/>
              <a:gd name="T5" fmla="*/ 0 h 321"/>
              <a:gd name="T6" fmla="*/ 0 60000 65536"/>
              <a:gd name="T7" fmla="*/ 0 60000 65536"/>
              <a:gd name="T8" fmla="*/ 0 60000 65536"/>
            </a:gdLst>
            <a:ahLst/>
            <a:cxnLst>
              <a:cxn ang="T6">
                <a:pos x="T0" y="T1"/>
              </a:cxn>
              <a:cxn ang="T7">
                <a:pos x="T2" y="T3"/>
              </a:cxn>
              <a:cxn ang="T8">
                <a:pos x="T4" y="T5"/>
              </a:cxn>
            </a:cxnLst>
            <a:rect l="0" t="0" r="r" b="b"/>
            <a:pathLst>
              <a:path w="352" h="321" extrusionOk="0">
                <a:moveTo>
                  <a:pt x="0" y="0"/>
                </a:moveTo>
                <a:lnTo>
                  <a:pt x="351"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6" name="Freeform 59"/>
          <p:cNvSpPr/>
          <p:nvPr/>
        </p:nvSpPr>
        <p:spPr bwMode="auto">
          <a:xfrm>
            <a:off x="3347720" y="4486502"/>
            <a:ext cx="68263" cy="65088"/>
          </a:xfrm>
          <a:custGeom>
            <a:avLst/>
            <a:gdLst>
              <a:gd name="T0" fmla="*/ 25400 w 43"/>
              <a:gd name="T1" fmla="*/ 0 h 41"/>
              <a:gd name="T2" fmla="*/ 66675 w 43"/>
              <a:gd name="T3" fmla="*/ 63500 h 41"/>
              <a:gd name="T4" fmla="*/ 0 w 43"/>
              <a:gd name="T5" fmla="*/ 26988 h 41"/>
              <a:gd name="T6" fmla="*/ 0 60000 65536"/>
              <a:gd name="T7" fmla="*/ 0 60000 65536"/>
              <a:gd name="T8" fmla="*/ 0 60000 65536"/>
            </a:gdLst>
            <a:ahLst/>
            <a:cxnLst>
              <a:cxn ang="T6">
                <a:pos x="T0" y="T1"/>
              </a:cxn>
              <a:cxn ang="T7">
                <a:pos x="T2" y="T3"/>
              </a:cxn>
              <a:cxn ang="T8">
                <a:pos x="T4" y="T5"/>
              </a:cxn>
            </a:cxnLst>
            <a:rect l="0" t="0" r="r" b="b"/>
            <a:pathLst>
              <a:path w="43" h="41" extrusionOk="0">
                <a:moveTo>
                  <a:pt x="16" y="0"/>
                </a:moveTo>
                <a:lnTo>
                  <a:pt x="42" y="40"/>
                </a:lnTo>
                <a:lnTo>
                  <a:pt x="0" y="17"/>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7" name="Freeform 60"/>
          <p:cNvSpPr/>
          <p:nvPr/>
        </p:nvSpPr>
        <p:spPr bwMode="auto">
          <a:xfrm>
            <a:off x="2995295" y="4042002"/>
            <a:ext cx="608013" cy="509588"/>
          </a:xfrm>
          <a:custGeom>
            <a:avLst/>
            <a:gdLst>
              <a:gd name="T0" fmla="*/ 0 w 383"/>
              <a:gd name="T1" fmla="*/ 0 h 321"/>
              <a:gd name="T2" fmla="*/ 606425 w 383"/>
              <a:gd name="T3" fmla="*/ 508000 h 321"/>
              <a:gd name="T4" fmla="*/ 0 w 383"/>
              <a:gd name="T5" fmla="*/ 0 h 321"/>
              <a:gd name="T6" fmla="*/ 0 60000 65536"/>
              <a:gd name="T7" fmla="*/ 0 60000 65536"/>
              <a:gd name="T8" fmla="*/ 0 60000 65536"/>
            </a:gdLst>
            <a:ahLst/>
            <a:cxnLst>
              <a:cxn ang="T6">
                <a:pos x="T0" y="T1"/>
              </a:cxn>
              <a:cxn ang="T7">
                <a:pos x="T2" y="T3"/>
              </a:cxn>
              <a:cxn ang="T8">
                <a:pos x="T4" y="T5"/>
              </a:cxn>
            </a:cxnLst>
            <a:rect l="0" t="0" r="r" b="b"/>
            <a:pathLst>
              <a:path w="383" h="321" extrusionOk="0">
                <a:moveTo>
                  <a:pt x="0" y="0"/>
                </a:moveTo>
                <a:lnTo>
                  <a:pt x="382" y="320"/>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8" name="Freeform 61"/>
          <p:cNvSpPr/>
          <p:nvPr/>
        </p:nvSpPr>
        <p:spPr bwMode="auto">
          <a:xfrm>
            <a:off x="3533458" y="4488090"/>
            <a:ext cx="69850" cy="63500"/>
          </a:xfrm>
          <a:custGeom>
            <a:avLst/>
            <a:gdLst>
              <a:gd name="T0" fmla="*/ 23813 w 44"/>
              <a:gd name="T1" fmla="*/ 0 h 40"/>
              <a:gd name="T2" fmla="*/ 68263 w 44"/>
              <a:gd name="T3" fmla="*/ 61913 h 40"/>
              <a:gd name="T4" fmla="*/ 0 w 44"/>
              <a:gd name="T5" fmla="*/ 28575 h 40"/>
              <a:gd name="T6" fmla="*/ 0 60000 65536"/>
              <a:gd name="T7" fmla="*/ 0 60000 65536"/>
              <a:gd name="T8" fmla="*/ 0 60000 65536"/>
            </a:gdLst>
            <a:ahLst/>
            <a:cxnLst>
              <a:cxn ang="T6">
                <a:pos x="T0" y="T1"/>
              </a:cxn>
              <a:cxn ang="T7">
                <a:pos x="T2" y="T3"/>
              </a:cxn>
              <a:cxn ang="T8">
                <a:pos x="T4" y="T5"/>
              </a:cxn>
            </a:cxnLst>
            <a:rect l="0" t="0" r="r" b="b"/>
            <a:pathLst>
              <a:path w="44" h="40" extrusionOk="0">
                <a:moveTo>
                  <a:pt x="15" y="0"/>
                </a:moveTo>
                <a:lnTo>
                  <a:pt x="43" y="39"/>
                </a:lnTo>
                <a:lnTo>
                  <a:pt x="0" y="18"/>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59" name="Rectangle 62"/>
          <p:cNvSpPr>
            <a:spLocks noChangeArrowheads="1"/>
          </p:cNvSpPr>
          <p:nvPr/>
        </p:nvSpPr>
        <p:spPr bwMode="auto">
          <a:xfrm>
            <a:off x="3185795" y="2518002"/>
            <a:ext cx="1120775" cy="271463"/>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rgbClr val="000000"/>
                </a:solidFill>
                <a:latin typeface="Arial"/>
              </a:rPr>
              <a:t>Index entries</a:t>
            </a:r>
          </a:p>
        </p:txBody>
      </p:sp>
      <p:sp>
        <p:nvSpPr>
          <p:cNvPr id="60" name="Rectangle 63"/>
          <p:cNvSpPr>
            <a:spLocks noChangeArrowheads="1"/>
          </p:cNvSpPr>
          <p:nvPr/>
        </p:nvSpPr>
        <p:spPr bwMode="auto">
          <a:xfrm>
            <a:off x="3185795" y="3714977"/>
            <a:ext cx="995466" cy="274434"/>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chemeClr val="accent2"/>
                </a:solidFill>
                <a:latin typeface="Arial"/>
              </a:rPr>
              <a:t>Leaf nodes</a:t>
            </a:r>
          </a:p>
        </p:txBody>
      </p:sp>
      <p:sp>
        <p:nvSpPr>
          <p:cNvPr id="61" name="Rectangle 64"/>
          <p:cNvSpPr>
            <a:spLocks noChangeArrowheads="1"/>
          </p:cNvSpPr>
          <p:nvPr/>
        </p:nvSpPr>
        <p:spPr bwMode="auto">
          <a:xfrm>
            <a:off x="3185795" y="2670402"/>
            <a:ext cx="1417638" cy="271463"/>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rgbClr val="000000"/>
                </a:solidFill>
                <a:latin typeface="Arial"/>
              </a:rPr>
              <a:t>direct search for </a:t>
            </a:r>
          </a:p>
        </p:txBody>
      </p:sp>
      <p:sp>
        <p:nvSpPr>
          <p:cNvPr id="62" name="Rectangle 67"/>
          <p:cNvSpPr>
            <a:spLocks noChangeArrowheads="1"/>
          </p:cNvSpPr>
          <p:nvPr/>
        </p:nvSpPr>
        <p:spPr bwMode="auto">
          <a:xfrm>
            <a:off x="4356219" y="3176390"/>
            <a:ext cx="894477" cy="274434"/>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chemeClr val="tx2">
                    <a:lumMod val="50000"/>
                  </a:schemeClr>
                </a:solidFill>
                <a:latin typeface="Arial"/>
              </a:rPr>
              <a:t>Index File</a:t>
            </a:r>
          </a:p>
        </p:txBody>
      </p:sp>
      <p:sp>
        <p:nvSpPr>
          <p:cNvPr id="63" name="Rectangle 68"/>
          <p:cNvSpPr>
            <a:spLocks noChangeArrowheads="1"/>
          </p:cNvSpPr>
          <p:nvPr/>
        </p:nvSpPr>
        <p:spPr bwMode="auto">
          <a:xfrm>
            <a:off x="4387533" y="4240440"/>
            <a:ext cx="780664" cy="274434"/>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chemeClr val="tx2">
                    <a:lumMod val="50000"/>
                  </a:schemeClr>
                </a:solidFill>
                <a:latin typeface="Arial"/>
              </a:rPr>
              <a:t>Data file</a:t>
            </a:r>
          </a:p>
        </p:txBody>
      </p:sp>
      <p:sp>
        <p:nvSpPr>
          <p:cNvPr id="64" name="Rectangle 70"/>
          <p:cNvSpPr>
            <a:spLocks noChangeArrowheads="1"/>
          </p:cNvSpPr>
          <p:nvPr/>
        </p:nvSpPr>
        <p:spPr bwMode="auto">
          <a:xfrm>
            <a:off x="3185795" y="2810102"/>
            <a:ext cx="1036638" cy="271463"/>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chemeClr val="accent2"/>
                </a:solidFill>
                <a:latin typeface="Arial"/>
              </a:rPr>
              <a:t>data entries</a:t>
            </a:r>
          </a:p>
        </p:txBody>
      </p:sp>
      <p:sp>
        <p:nvSpPr>
          <p:cNvPr id="65" name="Freeform 71"/>
          <p:cNvSpPr/>
          <p:nvPr/>
        </p:nvSpPr>
        <p:spPr bwMode="auto">
          <a:xfrm>
            <a:off x="5784533" y="4562702"/>
            <a:ext cx="342900" cy="350838"/>
          </a:xfrm>
          <a:custGeom>
            <a:avLst/>
            <a:gdLst>
              <a:gd name="T0" fmla="*/ 0 w 216"/>
              <a:gd name="T1" fmla="*/ 349250 h 221"/>
              <a:gd name="T2" fmla="*/ 0 w 216"/>
              <a:gd name="T3" fmla="*/ 0 h 221"/>
              <a:gd name="T4" fmla="*/ 341313 w 216"/>
              <a:gd name="T5" fmla="*/ 0 h 221"/>
              <a:gd name="T6" fmla="*/ 341313 w 216"/>
              <a:gd name="T7" fmla="*/ 349250 h 221"/>
              <a:gd name="T8" fmla="*/ 0 w 216"/>
              <a:gd name="T9" fmla="*/ 349250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21" extrusionOk="0">
                <a:moveTo>
                  <a:pt x="0" y="220"/>
                </a:moveTo>
                <a:lnTo>
                  <a:pt x="0" y="0"/>
                </a:lnTo>
                <a:lnTo>
                  <a:pt x="215" y="0"/>
                </a:lnTo>
                <a:lnTo>
                  <a:pt x="215" y="220"/>
                </a:lnTo>
                <a:lnTo>
                  <a:pt x="0" y="22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66" name="Freeform 72"/>
          <p:cNvSpPr/>
          <p:nvPr/>
        </p:nvSpPr>
        <p:spPr bwMode="auto">
          <a:xfrm>
            <a:off x="6240145" y="4562702"/>
            <a:ext cx="344488" cy="350838"/>
          </a:xfrm>
          <a:custGeom>
            <a:avLst/>
            <a:gdLst>
              <a:gd name="T0" fmla="*/ 0 w 217"/>
              <a:gd name="T1" fmla="*/ 349250 h 221"/>
              <a:gd name="T2" fmla="*/ 0 w 217"/>
              <a:gd name="T3" fmla="*/ 0 h 221"/>
              <a:gd name="T4" fmla="*/ 342900 w 217"/>
              <a:gd name="T5" fmla="*/ 0 h 221"/>
              <a:gd name="T6" fmla="*/ 342900 w 217"/>
              <a:gd name="T7" fmla="*/ 349250 h 221"/>
              <a:gd name="T8" fmla="*/ 0 w 217"/>
              <a:gd name="T9" fmla="*/ 349250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21" extrusionOk="0">
                <a:moveTo>
                  <a:pt x="0" y="220"/>
                </a:moveTo>
                <a:lnTo>
                  <a:pt x="0" y="0"/>
                </a:lnTo>
                <a:lnTo>
                  <a:pt x="216" y="0"/>
                </a:lnTo>
                <a:lnTo>
                  <a:pt x="216" y="220"/>
                </a:lnTo>
                <a:lnTo>
                  <a:pt x="0" y="22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67" name="Freeform 73"/>
          <p:cNvSpPr/>
          <p:nvPr/>
        </p:nvSpPr>
        <p:spPr bwMode="auto">
          <a:xfrm>
            <a:off x="6698933" y="4562702"/>
            <a:ext cx="338137" cy="350838"/>
          </a:xfrm>
          <a:custGeom>
            <a:avLst/>
            <a:gdLst>
              <a:gd name="T0" fmla="*/ 0 w 213"/>
              <a:gd name="T1" fmla="*/ 349250 h 221"/>
              <a:gd name="T2" fmla="*/ 0 w 213"/>
              <a:gd name="T3" fmla="*/ 0 h 221"/>
              <a:gd name="T4" fmla="*/ 336550 w 213"/>
              <a:gd name="T5" fmla="*/ 0 h 221"/>
              <a:gd name="T6" fmla="*/ 336550 w 213"/>
              <a:gd name="T7" fmla="*/ 349250 h 221"/>
              <a:gd name="T8" fmla="*/ 0 w 213"/>
              <a:gd name="T9" fmla="*/ 349250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3" h="221" extrusionOk="0">
                <a:moveTo>
                  <a:pt x="0" y="220"/>
                </a:moveTo>
                <a:lnTo>
                  <a:pt x="0" y="0"/>
                </a:lnTo>
                <a:lnTo>
                  <a:pt x="212" y="0"/>
                </a:lnTo>
                <a:lnTo>
                  <a:pt x="212" y="220"/>
                </a:lnTo>
                <a:lnTo>
                  <a:pt x="0" y="22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68" name="Freeform 74"/>
          <p:cNvSpPr/>
          <p:nvPr/>
        </p:nvSpPr>
        <p:spPr bwMode="auto">
          <a:xfrm>
            <a:off x="7154545" y="4562702"/>
            <a:ext cx="339725" cy="350838"/>
          </a:xfrm>
          <a:custGeom>
            <a:avLst/>
            <a:gdLst>
              <a:gd name="T0" fmla="*/ 0 w 214"/>
              <a:gd name="T1" fmla="*/ 349250 h 221"/>
              <a:gd name="T2" fmla="*/ 0 w 214"/>
              <a:gd name="T3" fmla="*/ 0 h 221"/>
              <a:gd name="T4" fmla="*/ 338138 w 214"/>
              <a:gd name="T5" fmla="*/ 0 h 221"/>
              <a:gd name="T6" fmla="*/ 338138 w 214"/>
              <a:gd name="T7" fmla="*/ 349250 h 221"/>
              <a:gd name="T8" fmla="*/ 0 w 214"/>
              <a:gd name="T9" fmla="*/ 349250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 h="221" extrusionOk="0">
                <a:moveTo>
                  <a:pt x="0" y="220"/>
                </a:moveTo>
                <a:lnTo>
                  <a:pt x="0" y="0"/>
                </a:lnTo>
                <a:lnTo>
                  <a:pt x="213" y="0"/>
                </a:lnTo>
                <a:lnTo>
                  <a:pt x="213" y="220"/>
                </a:lnTo>
                <a:lnTo>
                  <a:pt x="0" y="22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69" name="Freeform 75"/>
          <p:cNvSpPr/>
          <p:nvPr/>
        </p:nvSpPr>
        <p:spPr bwMode="auto">
          <a:xfrm>
            <a:off x="7608570" y="4562702"/>
            <a:ext cx="346075" cy="350838"/>
          </a:xfrm>
          <a:custGeom>
            <a:avLst/>
            <a:gdLst>
              <a:gd name="T0" fmla="*/ 0 w 218"/>
              <a:gd name="T1" fmla="*/ 349250 h 221"/>
              <a:gd name="T2" fmla="*/ 0 w 218"/>
              <a:gd name="T3" fmla="*/ 0 h 221"/>
              <a:gd name="T4" fmla="*/ 344488 w 218"/>
              <a:gd name="T5" fmla="*/ 0 h 221"/>
              <a:gd name="T6" fmla="*/ 344488 w 218"/>
              <a:gd name="T7" fmla="*/ 349250 h 221"/>
              <a:gd name="T8" fmla="*/ 0 w 218"/>
              <a:gd name="T9" fmla="*/ 349250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221" extrusionOk="0">
                <a:moveTo>
                  <a:pt x="0" y="220"/>
                </a:moveTo>
                <a:lnTo>
                  <a:pt x="0" y="0"/>
                </a:lnTo>
                <a:lnTo>
                  <a:pt x="217" y="0"/>
                </a:lnTo>
                <a:lnTo>
                  <a:pt x="217" y="220"/>
                </a:lnTo>
                <a:lnTo>
                  <a:pt x="0" y="22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70" name="Freeform 76"/>
          <p:cNvSpPr/>
          <p:nvPr/>
        </p:nvSpPr>
        <p:spPr bwMode="auto">
          <a:xfrm>
            <a:off x="8064183" y="4562702"/>
            <a:ext cx="342900" cy="350838"/>
          </a:xfrm>
          <a:custGeom>
            <a:avLst/>
            <a:gdLst>
              <a:gd name="T0" fmla="*/ 0 w 216"/>
              <a:gd name="T1" fmla="*/ 349250 h 221"/>
              <a:gd name="T2" fmla="*/ 0 w 216"/>
              <a:gd name="T3" fmla="*/ 0 h 221"/>
              <a:gd name="T4" fmla="*/ 341313 w 216"/>
              <a:gd name="T5" fmla="*/ 0 h 221"/>
              <a:gd name="T6" fmla="*/ 341313 w 216"/>
              <a:gd name="T7" fmla="*/ 349250 h 221"/>
              <a:gd name="T8" fmla="*/ 0 w 216"/>
              <a:gd name="T9" fmla="*/ 349250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21" extrusionOk="0">
                <a:moveTo>
                  <a:pt x="0" y="220"/>
                </a:moveTo>
                <a:lnTo>
                  <a:pt x="0" y="0"/>
                </a:lnTo>
                <a:lnTo>
                  <a:pt x="215" y="0"/>
                </a:lnTo>
                <a:lnTo>
                  <a:pt x="215" y="220"/>
                </a:lnTo>
                <a:lnTo>
                  <a:pt x="0" y="22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71" name="Freeform 77"/>
          <p:cNvSpPr/>
          <p:nvPr/>
        </p:nvSpPr>
        <p:spPr bwMode="auto">
          <a:xfrm>
            <a:off x="8521383" y="4562702"/>
            <a:ext cx="342900" cy="350838"/>
          </a:xfrm>
          <a:custGeom>
            <a:avLst/>
            <a:gdLst>
              <a:gd name="T0" fmla="*/ 0 w 216"/>
              <a:gd name="T1" fmla="*/ 349250 h 221"/>
              <a:gd name="T2" fmla="*/ 0 w 216"/>
              <a:gd name="T3" fmla="*/ 0 h 221"/>
              <a:gd name="T4" fmla="*/ 341313 w 216"/>
              <a:gd name="T5" fmla="*/ 0 h 221"/>
              <a:gd name="T6" fmla="*/ 341313 w 216"/>
              <a:gd name="T7" fmla="*/ 349250 h 221"/>
              <a:gd name="T8" fmla="*/ 0 w 216"/>
              <a:gd name="T9" fmla="*/ 349250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21" extrusionOk="0">
                <a:moveTo>
                  <a:pt x="0" y="220"/>
                </a:moveTo>
                <a:lnTo>
                  <a:pt x="0" y="0"/>
                </a:lnTo>
                <a:lnTo>
                  <a:pt x="215" y="0"/>
                </a:lnTo>
                <a:lnTo>
                  <a:pt x="215" y="220"/>
                </a:lnTo>
                <a:lnTo>
                  <a:pt x="0" y="22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72" name="Freeform 78"/>
          <p:cNvSpPr/>
          <p:nvPr/>
        </p:nvSpPr>
        <p:spPr bwMode="auto">
          <a:xfrm>
            <a:off x="6440170" y="3394302"/>
            <a:ext cx="1490663" cy="1587"/>
          </a:xfrm>
          <a:custGeom>
            <a:avLst/>
            <a:gdLst>
              <a:gd name="T0" fmla="*/ 0 w 939"/>
              <a:gd name="T1" fmla="*/ 0 h 1"/>
              <a:gd name="T2" fmla="*/ 1489075 w 939"/>
              <a:gd name="T3" fmla="*/ 0 h 1"/>
              <a:gd name="T4" fmla="*/ 0 w 939"/>
              <a:gd name="T5" fmla="*/ 0 h 1"/>
              <a:gd name="T6" fmla="*/ 0 60000 65536"/>
              <a:gd name="T7" fmla="*/ 0 60000 65536"/>
              <a:gd name="T8" fmla="*/ 0 60000 65536"/>
            </a:gdLst>
            <a:ahLst/>
            <a:cxnLst>
              <a:cxn ang="T6">
                <a:pos x="T0" y="T1"/>
              </a:cxn>
              <a:cxn ang="T7">
                <a:pos x="T2" y="T3"/>
              </a:cxn>
              <a:cxn ang="T8">
                <a:pos x="T4" y="T5"/>
              </a:cxn>
            </a:cxnLst>
            <a:rect l="0" t="0" r="r" b="b"/>
            <a:pathLst>
              <a:path w="939" h="1" extrusionOk="0">
                <a:moveTo>
                  <a:pt x="0" y="0"/>
                </a:moveTo>
                <a:lnTo>
                  <a:pt x="938" y="0"/>
                </a:lnTo>
                <a:lnTo>
                  <a:pt x="0" y="0"/>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73" name="Freeform 79"/>
          <p:cNvSpPr/>
          <p:nvPr/>
        </p:nvSpPr>
        <p:spPr bwMode="auto">
          <a:xfrm>
            <a:off x="6440170" y="2348140"/>
            <a:ext cx="785813" cy="1047750"/>
          </a:xfrm>
          <a:custGeom>
            <a:avLst/>
            <a:gdLst>
              <a:gd name="T0" fmla="*/ 0 w 495"/>
              <a:gd name="T1" fmla="*/ 1046163 h 660"/>
              <a:gd name="T2" fmla="*/ 784225 w 495"/>
              <a:gd name="T3" fmla="*/ 0 h 660"/>
              <a:gd name="T4" fmla="*/ 0 w 495"/>
              <a:gd name="T5" fmla="*/ 1046163 h 660"/>
              <a:gd name="T6" fmla="*/ 0 60000 65536"/>
              <a:gd name="T7" fmla="*/ 0 60000 65536"/>
              <a:gd name="T8" fmla="*/ 0 60000 65536"/>
            </a:gdLst>
            <a:ahLst/>
            <a:cxnLst>
              <a:cxn ang="T6">
                <a:pos x="T0" y="T1"/>
              </a:cxn>
              <a:cxn ang="T7">
                <a:pos x="T2" y="T3"/>
              </a:cxn>
              <a:cxn ang="T8">
                <a:pos x="T4" y="T5"/>
              </a:cxn>
            </a:cxnLst>
            <a:rect l="0" t="0" r="r" b="b"/>
            <a:pathLst>
              <a:path w="495" h="660" extrusionOk="0">
                <a:moveTo>
                  <a:pt x="0" y="659"/>
                </a:moveTo>
                <a:lnTo>
                  <a:pt x="494" y="0"/>
                </a:lnTo>
                <a:lnTo>
                  <a:pt x="0" y="659"/>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74" name="Freeform 80"/>
          <p:cNvSpPr/>
          <p:nvPr/>
        </p:nvSpPr>
        <p:spPr bwMode="auto">
          <a:xfrm>
            <a:off x="7224395" y="2348140"/>
            <a:ext cx="712788" cy="1047750"/>
          </a:xfrm>
          <a:custGeom>
            <a:avLst/>
            <a:gdLst>
              <a:gd name="T0" fmla="*/ 0 w 449"/>
              <a:gd name="T1" fmla="*/ 0 h 660"/>
              <a:gd name="T2" fmla="*/ 711200 w 449"/>
              <a:gd name="T3" fmla="*/ 1046163 h 660"/>
              <a:gd name="T4" fmla="*/ 0 w 449"/>
              <a:gd name="T5" fmla="*/ 0 h 660"/>
              <a:gd name="T6" fmla="*/ 0 60000 65536"/>
              <a:gd name="T7" fmla="*/ 0 60000 65536"/>
              <a:gd name="T8" fmla="*/ 0 60000 65536"/>
            </a:gdLst>
            <a:ahLst/>
            <a:cxnLst>
              <a:cxn ang="T6">
                <a:pos x="T0" y="T1"/>
              </a:cxn>
              <a:cxn ang="T7">
                <a:pos x="T2" y="T3"/>
              </a:cxn>
              <a:cxn ang="T8">
                <a:pos x="T4" y="T5"/>
              </a:cxn>
            </a:cxnLst>
            <a:rect l="0" t="0" r="r" b="b"/>
            <a:pathLst>
              <a:path w="449" h="660" extrusionOk="0">
                <a:moveTo>
                  <a:pt x="0" y="0"/>
                </a:moveTo>
                <a:lnTo>
                  <a:pt x="448" y="659"/>
                </a:lnTo>
                <a:lnTo>
                  <a:pt x="0" y="0"/>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75" name="Freeform 81"/>
          <p:cNvSpPr/>
          <p:nvPr/>
        </p:nvSpPr>
        <p:spPr bwMode="auto">
          <a:xfrm>
            <a:off x="6933883" y="2256065"/>
            <a:ext cx="292100" cy="93662"/>
          </a:xfrm>
          <a:custGeom>
            <a:avLst/>
            <a:gdLst>
              <a:gd name="T0" fmla="*/ 0 w 184"/>
              <a:gd name="T1" fmla="*/ 0 h 59"/>
              <a:gd name="T2" fmla="*/ 47625 w 184"/>
              <a:gd name="T3" fmla="*/ 14287 h 59"/>
              <a:gd name="T4" fmla="*/ 290513 w 184"/>
              <a:gd name="T5" fmla="*/ 92075 h 59"/>
              <a:gd name="T6" fmla="*/ 0 w 184"/>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4" h="59" extrusionOk="0">
                <a:moveTo>
                  <a:pt x="0" y="0"/>
                </a:moveTo>
                <a:lnTo>
                  <a:pt x="30" y="9"/>
                </a:lnTo>
                <a:lnTo>
                  <a:pt x="183" y="58"/>
                </a:lnTo>
                <a:lnTo>
                  <a:pt x="0" y="0"/>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76" name="Freeform 82"/>
          <p:cNvSpPr/>
          <p:nvPr/>
        </p:nvSpPr>
        <p:spPr bwMode="auto">
          <a:xfrm>
            <a:off x="7143433" y="2297340"/>
            <a:ext cx="82550" cy="52387"/>
          </a:xfrm>
          <a:custGeom>
            <a:avLst/>
            <a:gdLst>
              <a:gd name="T0" fmla="*/ 9525 w 52"/>
              <a:gd name="T1" fmla="*/ 0 h 33"/>
              <a:gd name="T2" fmla="*/ 80963 w 52"/>
              <a:gd name="T3" fmla="*/ 50800 h 33"/>
              <a:gd name="T4" fmla="*/ 0 w 52"/>
              <a:gd name="T5" fmla="*/ 50800 h 33"/>
              <a:gd name="T6" fmla="*/ 9525 w 52"/>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33" extrusionOk="0">
                <a:moveTo>
                  <a:pt x="6" y="0"/>
                </a:moveTo>
                <a:lnTo>
                  <a:pt x="51" y="32"/>
                </a:lnTo>
                <a:lnTo>
                  <a:pt x="0" y="32"/>
                </a:lnTo>
                <a:lnTo>
                  <a:pt x="6" y="0"/>
                </a:lnTo>
              </a:path>
            </a:pathLst>
          </a:custGeom>
          <a:noFill/>
          <a:ln w="12700" cap="rnd" cmpd="sng">
            <a:solidFill>
              <a:srgbClr val="000000"/>
            </a:solidFill>
            <a:prstDash val="solid"/>
            <a:round/>
            <a:headEnd type="none" w="sm" len="sm"/>
            <a:tailEnd type="none" w="sm" len="sm"/>
          </a:ln>
          <a:effectLst/>
        </p:spPr>
        <p:txBody>
          <a:bodyPr/>
          <a:lstStyle/>
          <a:p>
            <a:pPr>
              <a:defRPr/>
            </a:pPr>
            <a:endParaRPr lang="es-PE"/>
          </a:p>
        </p:txBody>
      </p:sp>
      <p:sp>
        <p:nvSpPr>
          <p:cNvPr id="77" name="Freeform 83"/>
          <p:cNvSpPr/>
          <p:nvPr/>
        </p:nvSpPr>
        <p:spPr bwMode="auto">
          <a:xfrm>
            <a:off x="6081395" y="3675290"/>
            <a:ext cx="404813" cy="347661"/>
          </a:xfrm>
          <a:custGeom>
            <a:avLst/>
            <a:gdLst>
              <a:gd name="T0" fmla="*/ 0 w 255"/>
              <a:gd name="T1" fmla="*/ 0 h 219"/>
              <a:gd name="T2" fmla="*/ 403225 w 255"/>
              <a:gd name="T3" fmla="*/ 0 h 219"/>
              <a:gd name="T4" fmla="*/ 403225 w 255"/>
              <a:gd name="T5" fmla="*/ 346075 h 219"/>
              <a:gd name="T6" fmla="*/ 0 w 255"/>
              <a:gd name="T7" fmla="*/ 346075 h 219"/>
              <a:gd name="T8" fmla="*/ 0 w 255"/>
              <a:gd name="T9" fmla="*/ 0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5" h="219" extrusionOk="0">
                <a:moveTo>
                  <a:pt x="0" y="0"/>
                </a:moveTo>
                <a:lnTo>
                  <a:pt x="254" y="0"/>
                </a:lnTo>
                <a:lnTo>
                  <a:pt x="254" y="218"/>
                </a:lnTo>
                <a:lnTo>
                  <a:pt x="0" y="218"/>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78" name="Freeform 84"/>
          <p:cNvSpPr/>
          <p:nvPr/>
        </p:nvSpPr>
        <p:spPr bwMode="auto">
          <a:xfrm>
            <a:off x="6484620" y="3802290"/>
            <a:ext cx="63500" cy="42862"/>
          </a:xfrm>
          <a:custGeom>
            <a:avLst/>
            <a:gdLst>
              <a:gd name="T0" fmla="*/ 61913 w 40"/>
              <a:gd name="T1" fmla="*/ 41275 h 27"/>
              <a:gd name="T2" fmla="*/ 0 w 40"/>
              <a:gd name="T3" fmla="*/ 20637 h 27"/>
              <a:gd name="T4" fmla="*/ 61913 w 40"/>
              <a:gd name="T5" fmla="*/ 0 h 27"/>
              <a:gd name="T6" fmla="*/ 0 60000 65536"/>
              <a:gd name="T7" fmla="*/ 0 60000 65536"/>
              <a:gd name="T8" fmla="*/ 0 60000 65536"/>
            </a:gdLst>
            <a:ahLst/>
            <a:cxnLst>
              <a:cxn ang="T6">
                <a:pos x="T0" y="T1"/>
              </a:cxn>
              <a:cxn ang="T7">
                <a:pos x="T2" y="T3"/>
              </a:cxn>
              <a:cxn ang="T8">
                <a:pos x="T4" y="T5"/>
              </a:cxn>
            </a:cxnLst>
            <a:rect l="0" t="0" r="r" b="b"/>
            <a:pathLst>
              <a:path w="40" h="27" extrusionOk="0">
                <a:moveTo>
                  <a:pt x="39" y="26"/>
                </a:moveTo>
                <a:lnTo>
                  <a:pt x="0" y="13"/>
                </a:lnTo>
                <a:lnTo>
                  <a:pt x="39"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79" name="Freeform 85"/>
          <p:cNvSpPr/>
          <p:nvPr/>
        </p:nvSpPr>
        <p:spPr bwMode="auto">
          <a:xfrm>
            <a:off x="6484620" y="3826102"/>
            <a:ext cx="241300" cy="1587"/>
          </a:xfrm>
          <a:custGeom>
            <a:avLst/>
            <a:gdLst>
              <a:gd name="T0" fmla="*/ 0 w 152"/>
              <a:gd name="T1" fmla="*/ 0 h 1"/>
              <a:gd name="T2" fmla="*/ 239713 w 152"/>
              <a:gd name="T3" fmla="*/ 0 h 1"/>
              <a:gd name="T4" fmla="*/ 0 w 152"/>
              <a:gd name="T5" fmla="*/ 0 h 1"/>
              <a:gd name="T6" fmla="*/ 0 60000 65536"/>
              <a:gd name="T7" fmla="*/ 0 60000 65536"/>
              <a:gd name="T8" fmla="*/ 0 60000 65536"/>
            </a:gdLst>
            <a:ahLst/>
            <a:cxnLst>
              <a:cxn ang="T6">
                <a:pos x="T0" y="T1"/>
              </a:cxn>
              <a:cxn ang="T7">
                <a:pos x="T2" y="T3"/>
              </a:cxn>
              <a:cxn ang="T8">
                <a:pos x="T4" y="T5"/>
              </a:cxn>
            </a:cxnLst>
            <a:rect l="0" t="0" r="r" b="b"/>
            <a:pathLst>
              <a:path w="152" h="1" extrusionOk="0">
                <a:moveTo>
                  <a:pt x="0" y="0"/>
                </a:moveTo>
                <a:lnTo>
                  <a:pt x="151" y="0"/>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0" name="Freeform 86"/>
          <p:cNvSpPr/>
          <p:nvPr/>
        </p:nvSpPr>
        <p:spPr bwMode="auto">
          <a:xfrm>
            <a:off x="6660833" y="3802290"/>
            <a:ext cx="65087" cy="42862"/>
          </a:xfrm>
          <a:custGeom>
            <a:avLst/>
            <a:gdLst>
              <a:gd name="T0" fmla="*/ 0 w 41"/>
              <a:gd name="T1" fmla="*/ 0 h 27"/>
              <a:gd name="T2" fmla="*/ 63500 w 41"/>
              <a:gd name="T3" fmla="*/ 20637 h 27"/>
              <a:gd name="T4" fmla="*/ 0 w 41"/>
              <a:gd name="T5" fmla="*/ 41275 h 27"/>
              <a:gd name="T6" fmla="*/ 0 60000 65536"/>
              <a:gd name="T7" fmla="*/ 0 60000 65536"/>
              <a:gd name="T8" fmla="*/ 0 60000 65536"/>
            </a:gdLst>
            <a:ahLst/>
            <a:cxnLst>
              <a:cxn ang="T6">
                <a:pos x="T0" y="T1"/>
              </a:cxn>
              <a:cxn ang="T7">
                <a:pos x="T2" y="T3"/>
              </a:cxn>
              <a:cxn ang="T8">
                <a:pos x="T4" y="T5"/>
              </a:cxn>
            </a:cxnLst>
            <a:rect l="0" t="0" r="r" b="b"/>
            <a:pathLst>
              <a:path w="41" h="27" extrusionOk="0">
                <a:moveTo>
                  <a:pt x="0" y="0"/>
                </a:moveTo>
                <a:lnTo>
                  <a:pt x="40" y="13"/>
                </a:lnTo>
                <a:lnTo>
                  <a:pt x="0" y="26"/>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1" name="Freeform 87"/>
          <p:cNvSpPr/>
          <p:nvPr/>
        </p:nvSpPr>
        <p:spPr bwMode="auto">
          <a:xfrm>
            <a:off x="6724333" y="3675290"/>
            <a:ext cx="403225" cy="347661"/>
          </a:xfrm>
          <a:custGeom>
            <a:avLst/>
            <a:gdLst>
              <a:gd name="T0" fmla="*/ 0 w 254"/>
              <a:gd name="T1" fmla="*/ 0 h 219"/>
              <a:gd name="T2" fmla="*/ 401638 w 254"/>
              <a:gd name="T3" fmla="*/ 0 h 219"/>
              <a:gd name="T4" fmla="*/ 401638 w 254"/>
              <a:gd name="T5" fmla="*/ 346075 h 219"/>
              <a:gd name="T6" fmla="*/ 0 w 254"/>
              <a:gd name="T7" fmla="*/ 346075 h 219"/>
              <a:gd name="T8" fmla="*/ 0 w 254"/>
              <a:gd name="T9" fmla="*/ 0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 h="219" extrusionOk="0">
                <a:moveTo>
                  <a:pt x="0" y="0"/>
                </a:moveTo>
                <a:lnTo>
                  <a:pt x="253" y="0"/>
                </a:lnTo>
                <a:lnTo>
                  <a:pt x="253" y="218"/>
                </a:lnTo>
                <a:lnTo>
                  <a:pt x="0" y="218"/>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2" name="Freeform 88"/>
          <p:cNvSpPr/>
          <p:nvPr/>
        </p:nvSpPr>
        <p:spPr bwMode="auto">
          <a:xfrm>
            <a:off x="7125970" y="3802290"/>
            <a:ext cx="66675" cy="42862"/>
          </a:xfrm>
          <a:custGeom>
            <a:avLst/>
            <a:gdLst>
              <a:gd name="T0" fmla="*/ 65088 w 42"/>
              <a:gd name="T1" fmla="*/ 41275 h 27"/>
              <a:gd name="T2" fmla="*/ 0 w 42"/>
              <a:gd name="T3" fmla="*/ 20637 h 27"/>
              <a:gd name="T4" fmla="*/ 65088 w 42"/>
              <a:gd name="T5" fmla="*/ 0 h 27"/>
              <a:gd name="T6" fmla="*/ 0 60000 65536"/>
              <a:gd name="T7" fmla="*/ 0 60000 65536"/>
              <a:gd name="T8" fmla="*/ 0 60000 65536"/>
            </a:gdLst>
            <a:ahLst/>
            <a:cxnLst>
              <a:cxn ang="T6">
                <a:pos x="T0" y="T1"/>
              </a:cxn>
              <a:cxn ang="T7">
                <a:pos x="T2" y="T3"/>
              </a:cxn>
              <a:cxn ang="T8">
                <a:pos x="T4" y="T5"/>
              </a:cxn>
            </a:cxnLst>
            <a:rect l="0" t="0" r="r" b="b"/>
            <a:pathLst>
              <a:path w="42" h="27" extrusionOk="0">
                <a:moveTo>
                  <a:pt x="41" y="26"/>
                </a:moveTo>
                <a:lnTo>
                  <a:pt x="0" y="13"/>
                </a:lnTo>
                <a:lnTo>
                  <a:pt x="41"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3" name="Freeform 89"/>
          <p:cNvSpPr/>
          <p:nvPr/>
        </p:nvSpPr>
        <p:spPr bwMode="auto">
          <a:xfrm>
            <a:off x="7125970" y="3826102"/>
            <a:ext cx="201613" cy="1587"/>
          </a:xfrm>
          <a:custGeom>
            <a:avLst/>
            <a:gdLst>
              <a:gd name="T0" fmla="*/ 0 w 127"/>
              <a:gd name="T1" fmla="*/ 0 h 1"/>
              <a:gd name="T2" fmla="*/ 200025 w 127"/>
              <a:gd name="T3" fmla="*/ 0 h 1"/>
              <a:gd name="T4" fmla="*/ 0 w 127"/>
              <a:gd name="T5" fmla="*/ 0 h 1"/>
              <a:gd name="T6" fmla="*/ 0 60000 65536"/>
              <a:gd name="T7" fmla="*/ 0 60000 65536"/>
              <a:gd name="T8" fmla="*/ 0 60000 65536"/>
            </a:gdLst>
            <a:ahLst/>
            <a:cxnLst>
              <a:cxn ang="T6">
                <a:pos x="T0" y="T1"/>
              </a:cxn>
              <a:cxn ang="T7">
                <a:pos x="T2" y="T3"/>
              </a:cxn>
              <a:cxn ang="T8">
                <a:pos x="T4" y="T5"/>
              </a:cxn>
            </a:cxnLst>
            <a:rect l="0" t="0" r="r" b="b"/>
            <a:pathLst>
              <a:path w="127" h="1" extrusionOk="0">
                <a:moveTo>
                  <a:pt x="0" y="0"/>
                </a:moveTo>
                <a:lnTo>
                  <a:pt x="126" y="0"/>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4" name="Freeform 90"/>
          <p:cNvSpPr/>
          <p:nvPr/>
        </p:nvSpPr>
        <p:spPr bwMode="auto">
          <a:xfrm>
            <a:off x="7265670" y="3802290"/>
            <a:ext cx="61913" cy="42862"/>
          </a:xfrm>
          <a:custGeom>
            <a:avLst/>
            <a:gdLst>
              <a:gd name="T0" fmla="*/ 0 w 39"/>
              <a:gd name="T1" fmla="*/ 0 h 27"/>
              <a:gd name="T2" fmla="*/ 60325 w 39"/>
              <a:gd name="T3" fmla="*/ 20637 h 27"/>
              <a:gd name="T4" fmla="*/ 0 w 39"/>
              <a:gd name="T5" fmla="*/ 41275 h 27"/>
              <a:gd name="T6" fmla="*/ 0 60000 65536"/>
              <a:gd name="T7" fmla="*/ 0 60000 65536"/>
              <a:gd name="T8" fmla="*/ 0 60000 65536"/>
            </a:gdLst>
            <a:ahLst/>
            <a:cxnLst>
              <a:cxn ang="T6">
                <a:pos x="T0" y="T1"/>
              </a:cxn>
              <a:cxn ang="T7">
                <a:pos x="T2" y="T3"/>
              </a:cxn>
              <a:cxn ang="T8">
                <a:pos x="T4" y="T5"/>
              </a:cxn>
            </a:cxnLst>
            <a:rect l="0" t="0" r="r" b="b"/>
            <a:pathLst>
              <a:path w="39" h="27" extrusionOk="0">
                <a:moveTo>
                  <a:pt x="0" y="0"/>
                </a:moveTo>
                <a:lnTo>
                  <a:pt x="38" y="13"/>
                </a:lnTo>
                <a:lnTo>
                  <a:pt x="0" y="26"/>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5" name="Freeform 91"/>
          <p:cNvSpPr/>
          <p:nvPr/>
        </p:nvSpPr>
        <p:spPr bwMode="auto">
          <a:xfrm>
            <a:off x="6363970" y="3378427"/>
            <a:ext cx="158750" cy="298450"/>
          </a:xfrm>
          <a:custGeom>
            <a:avLst/>
            <a:gdLst>
              <a:gd name="T0" fmla="*/ 157163 w 100"/>
              <a:gd name="T1" fmla="*/ 0 h 188"/>
              <a:gd name="T2" fmla="*/ 0 w 100"/>
              <a:gd name="T3" fmla="*/ 296863 h 188"/>
              <a:gd name="T4" fmla="*/ 157163 w 100"/>
              <a:gd name="T5" fmla="*/ 0 h 188"/>
              <a:gd name="T6" fmla="*/ 0 60000 65536"/>
              <a:gd name="T7" fmla="*/ 0 60000 65536"/>
              <a:gd name="T8" fmla="*/ 0 60000 65536"/>
            </a:gdLst>
            <a:ahLst/>
            <a:cxnLst>
              <a:cxn ang="T6">
                <a:pos x="T0" y="T1"/>
              </a:cxn>
              <a:cxn ang="T7">
                <a:pos x="T2" y="T3"/>
              </a:cxn>
              <a:cxn ang="T8">
                <a:pos x="T4" y="T5"/>
              </a:cxn>
            </a:cxnLst>
            <a:rect l="0" t="0" r="r" b="b"/>
            <a:pathLst>
              <a:path w="100" h="188" extrusionOk="0">
                <a:moveTo>
                  <a:pt x="99" y="0"/>
                </a:moveTo>
                <a:lnTo>
                  <a:pt x="0" y="187"/>
                </a:lnTo>
                <a:lnTo>
                  <a:pt x="99"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6" name="Freeform 92"/>
          <p:cNvSpPr/>
          <p:nvPr/>
        </p:nvSpPr>
        <p:spPr bwMode="auto">
          <a:xfrm>
            <a:off x="6363970" y="3599090"/>
            <a:ext cx="49213" cy="77787"/>
          </a:xfrm>
          <a:custGeom>
            <a:avLst/>
            <a:gdLst>
              <a:gd name="T0" fmla="*/ 47625 w 31"/>
              <a:gd name="T1" fmla="*/ 23812 h 49"/>
              <a:gd name="T2" fmla="*/ 0 w 31"/>
              <a:gd name="T3" fmla="*/ 76200 h 49"/>
              <a:gd name="T4" fmla="*/ 20638 w 31"/>
              <a:gd name="T5" fmla="*/ 0 h 49"/>
              <a:gd name="T6" fmla="*/ 0 60000 65536"/>
              <a:gd name="T7" fmla="*/ 0 60000 65536"/>
              <a:gd name="T8" fmla="*/ 0 60000 65536"/>
            </a:gdLst>
            <a:ahLst/>
            <a:cxnLst>
              <a:cxn ang="T6">
                <a:pos x="T0" y="T1"/>
              </a:cxn>
              <a:cxn ang="T7">
                <a:pos x="T2" y="T3"/>
              </a:cxn>
              <a:cxn ang="T8">
                <a:pos x="T4" y="T5"/>
              </a:cxn>
            </a:cxnLst>
            <a:rect l="0" t="0" r="r" b="b"/>
            <a:pathLst>
              <a:path w="31" h="49" extrusionOk="0">
                <a:moveTo>
                  <a:pt x="30" y="15"/>
                </a:moveTo>
                <a:lnTo>
                  <a:pt x="0" y="48"/>
                </a:lnTo>
                <a:lnTo>
                  <a:pt x="13"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7" name="Freeform 93"/>
          <p:cNvSpPr/>
          <p:nvPr/>
        </p:nvSpPr>
        <p:spPr bwMode="auto">
          <a:xfrm>
            <a:off x="6924358" y="3378427"/>
            <a:ext cx="1587" cy="298450"/>
          </a:xfrm>
          <a:custGeom>
            <a:avLst/>
            <a:gdLst>
              <a:gd name="T0" fmla="*/ 0 w 1"/>
              <a:gd name="T1" fmla="*/ 0 h 188"/>
              <a:gd name="T2" fmla="*/ 0 w 1"/>
              <a:gd name="T3" fmla="*/ 296863 h 188"/>
              <a:gd name="T4" fmla="*/ 0 w 1"/>
              <a:gd name="T5" fmla="*/ 0 h 188"/>
              <a:gd name="T6" fmla="*/ 0 60000 65536"/>
              <a:gd name="T7" fmla="*/ 0 60000 65536"/>
              <a:gd name="T8" fmla="*/ 0 60000 65536"/>
            </a:gdLst>
            <a:ahLst/>
            <a:cxnLst>
              <a:cxn ang="T6">
                <a:pos x="T0" y="T1"/>
              </a:cxn>
              <a:cxn ang="T7">
                <a:pos x="T2" y="T3"/>
              </a:cxn>
              <a:cxn ang="T8">
                <a:pos x="T4" y="T5"/>
              </a:cxn>
            </a:cxnLst>
            <a:rect l="0" t="0" r="r" b="b"/>
            <a:pathLst>
              <a:path w="1" h="188" extrusionOk="0">
                <a:moveTo>
                  <a:pt x="0" y="0"/>
                </a:moveTo>
                <a:lnTo>
                  <a:pt x="0" y="187"/>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8" name="Freeform 94"/>
          <p:cNvSpPr/>
          <p:nvPr/>
        </p:nvSpPr>
        <p:spPr bwMode="auto">
          <a:xfrm>
            <a:off x="6910070" y="3597502"/>
            <a:ext cx="30162" cy="79375"/>
          </a:xfrm>
          <a:custGeom>
            <a:avLst/>
            <a:gdLst>
              <a:gd name="T0" fmla="*/ 28575 w 19"/>
              <a:gd name="T1" fmla="*/ 0 h 50"/>
              <a:gd name="T2" fmla="*/ 12700 w 19"/>
              <a:gd name="T3" fmla="*/ 77788 h 50"/>
              <a:gd name="T4" fmla="*/ 0 w 19"/>
              <a:gd name="T5" fmla="*/ 0 h 50"/>
              <a:gd name="T6" fmla="*/ 0 60000 65536"/>
              <a:gd name="T7" fmla="*/ 0 60000 65536"/>
              <a:gd name="T8" fmla="*/ 0 60000 65536"/>
            </a:gdLst>
            <a:ahLst/>
            <a:cxnLst>
              <a:cxn ang="T6">
                <a:pos x="T0" y="T1"/>
              </a:cxn>
              <a:cxn ang="T7">
                <a:pos x="T2" y="T3"/>
              </a:cxn>
              <a:cxn ang="T8">
                <a:pos x="T4" y="T5"/>
              </a:cxn>
            </a:cxnLst>
            <a:rect l="0" t="0" r="r" b="b"/>
            <a:pathLst>
              <a:path w="19" h="50" extrusionOk="0">
                <a:moveTo>
                  <a:pt x="18" y="0"/>
                </a:moveTo>
                <a:lnTo>
                  <a:pt x="8" y="49"/>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89" name="Freeform 95"/>
          <p:cNvSpPr/>
          <p:nvPr/>
        </p:nvSpPr>
        <p:spPr bwMode="auto">
          <a:xfrm>
            <a:off x="7810183" y="3675290"/>
            <a:ext cx="403225" cy="347661"/>
          </a:xfrm>
          <a:custGeom>
            <a:avLst/>
            <a:gdLst>
              <a:gd name="T0" fmla="*/ 0 w 254"/>
              <a:gd name="T1" fmla="*/ 0 h 219"/>
              <a:gd name="T2" fmla="*/ 401638 w 254"/>
              <a:gd name="T3" fmla="*/ 0 h 219"/>
              <a:gd name="T4" fmla="*/ 401638 w 254"/>
              <a:gd name="T5" fmla="*/ 346075 h 219"/>
              <a:gd name="T6" fmla="*/ 0 w 254"/>
              <a:gd name="T7" fmla="*/ 346075 h 219"/>
              <a:gd name="T8" fmla="*/ 0 w 254"/>
              <a:gd name="T9" fmla="*/ 0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 h="219" extrusionOk="0">
                <a:moveTo>
                  <a:pt x="0" y="0"/>
                </a:moveTo>
                <a:lnTo>
                  <a:pt x="253" y="0"/>
                </a:lnTo>
                <a:lnTo>
                  <a:pt x="253" y="218"/>
                </a:lnTo>
                <a:lnTo>
                  <a:pt x="0" y="218"/>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90" name="Freeform 96"/>
          <p:cNvSpPr/>
          <p:nvPr/>
        </p:nvSpPr>
        <p:spPr bwMode="auto">
          <a:xfrm>
            <a:off x="7610158" y="3802290"/>
            <a:ext cx="65087" cy="42862"/>
          </a:xfrm>
          <a:custGeom>
            <a:avLst/>
            <a:gdLst>
              <a:gd name="T0" fmla="*/ 63500 w 41"/>
              <a:gd name="T1" fmla="*/ 41275 h 27"/>
              <a:gd name="T2" fmla="*/ 0 w 41"/>
              <a:gd name="T3" fmla="*/ 20637 h 27"/>
              <a:gd name="T4" fmla="*/ 63500 w 41"/>
              <a:gd name="T5" fmla="*/ 0 h 27"/>
              <a:gd name="T6" fmla="*/ 0 60000 65536"/>
              <a:gd name="T7" fmla="*/ 0 60000 65536"/>
              <a:gd name="T8" fmla="*/ 0 60000 65536"/>
            </a:gdLst>
            <a:ahLst/>
            <a:cxnLst>
              <a:cxn ang="T6">
                <a:pos x="T0" y="T1"/>
              </a:cxn>
              <a:cxn ang="T7">
                <a:pos x="T2" y="T3"/>
              </a:cxn>
              <a:cxn ang="T8">
                <a:pos x="T4" y="T5"/>
              </a:cxn>
            </a:cxnLst>
            <a:rect l="0" t="0" r="r" b="b"/>
            <a:pathLst>
              <a:path w="41" h="27" extrusionOk="0">
                <a:moveTo>
                  <a:pt x="40" y="26"/>
                </a:moveTo>
                <a:lnTo>
                  <a:pt x="0" y="13"/>
                </a:lnTo>
                <a:lnTo>
                  <a:pt x="4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91" name="Freeform 97"/>
          <p:cNvSpPr/>
          <p:nvPr/>
        </p:nvSpPr>
        <p:spPr bwMode="auto">
          <a:xfrm>
            <a:off x="7610158" y="3826102"/>
            <a:ext cx="201612" cy="1587"/>
          </a:xfrm>
          <a:custGeom>
            <a:avLst/>
            <a:gdLst>
              <a:gd name="T0" fmla="*/ 0 w 127"/>
              <a:gd name="T1" fmla="*/ 0 h 1"/>
              <a:gd name="T2" fmla="*/ 200025 w 127"/>
              <a:gd name="T3" fmla="*/ 0 h 1"/>
              <a:gd name="T4" fmla="*/ 0 w 127"/>
              <a:gd name="T5" fmla="*/ 0 h 1"/>
              <a:gd name="T6" fmla="*/ 0 60000 65536"/>
              <a:gd name="T7" fmla="*/ 0 60000 65536"/>
              <a:gd name="T8" fmla="*/ 0 60000 65536"/>
            </a:gdLst>
            <a:ahLst/>
            <a:cxnLst>
              <a:cxn ang="T6">
                <a:pos x="T0" y="T1"/>
              </a:cxn>
              <a:cxn ang="T7">
                <a:pos x="T2" y="T3"/>
              </a:cxn>
              <a:cxn ang="T8">
                <a:pos x="T4" y="T5"/>
              </a:cxn>
            </a:cxnLst>
            <a:rect l="0" t="0" r="r" b="b"/>
            <a:pathLst>
              <a:path w="127" h="1" extrusionOk="0">
                <a:moveTo>
                  <a:pt x="0" y="0"/>
                </a:moveTo>
                <a:lnTo>
                  <a:pt x="126" y="0"/>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92" name="Freeform 98"/>
          <p:cNvSpPr/>
          <p:nvPr/>
        </p:nvSpPr>
        <p:spPr bwMode="auto">
          <a:xfrm>
            <a:off x="7745095" y="3802290"/>
            <a:ext cx="66675" cy="42862"/>
          </a:xfrm>
          <a:custGeom>
            <a:avLst/>
            <a:gdLst>
              <a:gd name="T0" fmla="*/ 0 w 42"/>
              <a:gd name="T1" fmla="*/ 0 h 27"/>
              <a:gd name="T2" fmla="*/ 65088 w 42"/>
              <a:gd name="T3" fmla="*/ 20637 h 27"/>
              <a:gd name="T4" fmla="*/ 0 w 42"/>
              <a:gd name="T5" fmla="*/ 41275 h 27"/>
              <a:gd name="T6" fmla="*/ 0 60000 65536"/>
              <a:gd name="T7" fmla="*/ 0 60000 65536"/>
              <a:gd name="T8" fmla="*/ 0 60000 65536"/>
            </a:gdLst>
            <a:ahLst/>
            <a:cxnLst>
              <a:cxn ang="T6">
                <a:pos x="T0" y="T1"/>
              </a:cxn>
              <a:cxn ang="T7">
                <a:pos x="T2" y="T3"/>
              </a:cxn>
              <a:cxn ang="T8">
                <a:pos x="T4" y="T5"/>
              </a:cxn>
            </a:cxnLst>
            <a:rect l="0" t="0" r="r" b="b"/>
            <a:pathLst>
              <a:path w="42" h="27" extrusionOk="0">
                <a:moveTo>
                  <a:pt x="0" y="0"/>
                </a:moveTo>
                <a:lnTo>
                  <a:pt x="41" y="13"/>
                </a:lnTo>
                <a:lnTo>
                  <a:pt x="0" y="26"/>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93" name="Freeform 99"/>
          <p:cNvSpPr/>
          <p:nvPr/>
        </p:nvSpPr>
        <p:spPr bwMode="auto">
          <a:xfrm>
            <a:off x="7853045" y="3378427"/>
            <a:ext cx="158750" cy="298450"/>
          </a:xfrm>
          <a:custGeom>
            <a:avLst/>
            <a:gdLst>
              <a:gd name="T0" fmla="*/ 0 w 100"/>
              <a:gd name="T1" fmla="*/ 0 h 188"/>
              <a:gd name="T2" fmla="*/ 157163 w 100"/>
              <a:gd name="T3" fmla="*/ 296863 h 188"/>
              <a:gd name="T4" fmla="*/ 0 w 100"/>
              <a:gd name="T5" fmla="*/ 0 h 188"/>
              <a:gd name="T6" fmla="*/ 0 60000 65536"/>
              <a:gd name="T7" fmla="*/ 0 60000 65536"/>
              <a:gd name="T8" fmla="*/ 0 60000 65536"/>
            </a:gdLst>
            <a:ahLst/>
            <a:cxnLst>
              <a:cxn ang="T6">
                <a:pos x="T0" y="T1"/>
              </a:cxn>
              <a:cxn ang="T7">
                <a:pos x="T2" y="T3"/>
              </a:cxn>
              <a:cxn ang="T8">
                <a:pos x="T4" y="T5"/>
              </a:cxn>
            </a:cxnLst>
            <a:rect l="0" t="0" r="r" b="b"/>
            <a:pathLst>
              <a:path w="100" h="188" extrusionOk="0">
                <a:moveTo>
                  <a:pt x="0" y="0"/>
                </a:moveTo>
                <a:lnTo>
                  <a:pt x="99" y="187"/>
                </a:lnTo>
                <a:lnTo>
                  <a:pt x="0" y="0"/>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94" name="Freeform 100"/>
          <p:cNvSpPr/>
          <p:nvPr/>
        </p:nvSpPr>
        <p:spPr bwMode="auto">
          <a:xfrm>
            <a:off x="7962583" y="3599090"/>
            <a:ext cx="49212" cy="77787"/>
          </a:xfrm>
          <a:custGeom>
            <a:avLst/>
            <a:gdLst>
              <a:gd name="T0" fmla="*/ 26987 w 31"/>
              <a:gd name="T1" fmla="*/ 0 h 49"/>
              <a:gd name="T2" fmla="*/ 47625 w 31"/>
              <a:gd name="T3" fmla="*/ 76200 h 49"/>
              <a:gd name="T4" fmla="*/ 0 w 31"/>
              <a:gd name="T5" fmla="*/ 23812 h 49"/>
              <a:gd name="T6" fmla="*/ 0 60000 65536"/>
              <a:gd name="T7" fmla="*/ 0 60000 65536"/>
              <a:gd name="T8" fmla="*/ 0 60000 65536"/>
            </a:gdLst>
            <a:ahLst/>
            <a:cxnLst>
              <a:cxn ang="T6">
                <a:pos x="T0" y="T1"/>
              </a:cxn>
              <a:cxn ang="T7">
                <a:pos x="T2" y="T3"/>
              </a:cxn>
              <a:cxn ang="T8">
                <a:pos x="T4" y="T5"/>
              </a:cxn>
            </a:cxnLst>
            <a:rect l="0" t="0" r="r" b="b"/>
            <a:pathLst>
              <a:path w="31" h="49" extrusionOk="0">
                <a:moveTo>
                  <a:pt x="17" y="0"/>
                </a:moveTo>
                <a:lnTo>
                  <a:pt x="30" y="48"/>
                </a:lnTo>
                <a:lnTo>
                  <a:pt x="0" y="15"/>
                </a:lnTo>
              </a:path>
            </a:pathLst>
          </a:custGeom>
          <a:noFill/>
          <a:ln w="12700" cap="rnd" cmpd="sng">
            <a:solidFill>
              <a:schemeClr val="accent2"/>
            </a:solidFill>
            <a:prstDash val="solid"/>
            <a:round/>
            <a:headEnd type="none" w="sm" len="sm"/>
            <a:tailEnd type="none" w="sm" len="sm"/>
          </a:ln>
          <a:effectLst/>
        </p:spPr>
        <p:txBody>
          <a:bodyPr/>
          <a:lstStyle/>
          <a:p>
            <a:pPr>
              <a:defRPr/>
            </a:pPr>
            <a:endParaRPr lang="es-PE"/>
          </a:p>
        </p:txBody>
      </p:sp>
      <p:sp>
        <p:nvSpPr>
          <p:cNvPr id="95" name="Freeform 101"/>
          <p:cNvSpPr/>
          <p:nvPr/>
        </p:nvSpPr>
        <p:spPr bwMode="auto">
          <a:xfrm>
            <a:off x="6121083" y="4021365"/>
            <a:ext cx="201612" cy="498475"/>
          </a:xfrm>
          <a:custGeom>
            <a:avLst/>
            <a:gdLst>
              <a:gd name="T0" fmla="*/ 0 w 127"/>
              <a:gd name="T1" fmla="*/ 0 h 314"/>
              <a:gd name="T2" fmla="*/ 200025 w 127"/>
              <a:gd name="T3" fmla="*/ 496888 h 314"/>
              <a:gd name="T4" fmla="*/ 0 w 127"/>
              <a:gd name="T5" fmla="*/ 0 h 314"/>
              <a:gd name="T6" fmla="*/ 0 60000 65536"/>
              <a:gd name="T7" fmla="*/ 0 60000 65536"/>
              <a:gd name="T8" fmla="*/ 0 60000 65536"/>
            </a:gdLst>
            <a:ahLst/>
            <a:cxnLst>
              <a:cxn ang="T6">
                <a:pos x="T0" y="T1"/>
              </a:cxn>
              <a:cxn ang="T7">
                <a:pos x="T2" y="T3"/>
              </a:cxn>
              <a:cxn ang="T8">
                <a:pos x="T4" y="T5"/>
              </a:cxn>
            </a:cxnLst>
            <a:rect l="0" t="0" r="r" b="b"/>
            <a:pathLst>
              <a:path w="127" h="314" extrusionOk="0">
                <a:moveTo>
                  <a:pt x="0" y="0"/>
                </a:moveTo>
                <a:lnTo>
                  <a:pt x="126" y="313"/>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96" name="Freeform 102"/>
          <p:cNvSpPr/>
          <p:nvPr/>
        </p:nvSpPr>
        <p:spPr bwMode="auto">
          <a:xfrm>
            <a:off x="6278245" y="4440465"/>
            <a:ext cx="44450" cy="79375"/>
          </a:xfrm>
          <a:custGeom>
            <a:avLst/>
            <a:gdLst>
              <a:gd name="T0" fmla="*/ 28575 w 28"/>
              <a:gd name="T1" fmla="*/ 0 h 50"/>
              <a:gd name="T2" fmla="*/ 42863 w 28"/>
              <a:gd name="T3" fmla="*/ 77788 h 50"/>
              <a:gd name="T4" fmla="*/ 0 w 28"/>
              <a:gd name="T5" fmla="*/ 17463 h 50"/>
              <a:gd name="T6" fmla="*/ 0 60000 65536"/>
              <a:gd name="T7" fmla="*/ 0 60000 65536"/>
              <a:gd name="T8" fmla="*/ 0 60000 65536"/>
            </a:gdLst>
            <a:ahLst/>
            <a:cxnLst>
              <a:cxn ang="T6">
                <a:pos x="T0" y="T1"/>
              </a:cxn>
              <a:cxn ang="T7">
                <a:pos x="T2" y="T3"/>
              </a:cxn>
              <a:cxn ang="T8">
                <a:pos x="T4" y="T5"/>
              </a:cxn>
            </a:cxnLst>
            <a:rect l="0" t="0" r="r" b="b"/>
            <a:pathLst>
              <a:path w="28" h="50" extrusionOk="0">
                <a:moveTo>
                  <a:pt x="18" y="0"/>
                </a:moveTo>
                <a:lnTo>
                  <a:pt x="27" y="49"/>
                </a:lnTo>
                <a:lnTo>
                  <a:pt x="0" y="11"/>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97" name="Freeform 103"/>
          <p:cNvSpPr/>
          <p:nvPr/>
        </p:nvSpPr>
        <p:spPr bwMode="auto">
          <a:xfrm>
            <a:off x="5836920" y="4021365"/>
            <a:ext cx="366713" cy="549275"/>
          </a:xfrm>
          <a:custGeom>
            <a:avLst/>
            <a:gdLst>
              <a:gd name="T0" fmla="*/ 365125 w 231"/>
              <a:gd name="T1" fmla="*/ 0 h 346"/>
              <a:gd name="T2" fmla="*/ 0 w 231"/>
              <a:gd name="T3" fmla="*/ 547688 h 346"/>
              <a:gd name="T4" fmla="*/ 365125 w 231"/>
              <a:gd name="T5" fmla="*/ 0 h 346"/>
              <a:gd name="T6" fmla="*/ 0 60000 65536"/>
              <a:gd name="T7" fmla="*/ 0 60000 65536"/>
              <a:gd name="T8" fmla="*/ 0 60000 65536"/>
            </a:gdLst>
            <a:ahLst/>
            <a:cxnLst>
              <a:cxn ang="T6">
                <a:pos x="T0" y="T1"/>
              </a:cxn>
              <a:cxn ang="T7">
                <a:pos x="T2" y="T3"/>
              </a:cxn>
              <a:cxn ang="T8">
                <a:pos x="T4" y="T5"/>
              </a:cxn>
            </a:cxnLst>
            <a:rect l="0" t="0" r="r" b="b"/>
            <a:pathLst>
              <a:path w="231" h="346" extrusionOk="0">
                <a:moveTo>
                  <a:pt x="230" y="0"/>
                </a:moveTo>
                <a:lnTo>
                  <a:pt x="0" y="345"/>
                </a:lnTo>
                <a:lnTo>
                  <a:pt x="23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98" name="Freeform 104"/>
          <p:cNvSpPr/>
          <p:nvPr/>
        </p:nvSpPr>
        <p:spPr bwMode="auto">
          <a:xfrm>
            <a:off x="5836920" y="4496027"/>
            <a:ext cx="57150" cy="74613"/>
          </a:xfrm>
          <a:custGeom>
            <a:avLst/>
            <a:gdLst>
              <a:gd name="T0" fmla="*/ 55563 w 36"/>
              <a:gd name="T1" fmla="*/ 25400 h 47"/>
              <a:gd name="T2" fmla="*/ 0 w 36"/>
              <a:gd name="T3" fmla="*/ 73025 h 47"/>
              <a:gd name="T4" fmla="*/ 30163 w 36"/>
              <a:gd name="T5" fmla="*/ 0 h 47"/>
              <a:gd name="T6" fmla="*/ 0 60000 65536"/>
              <a:gd name="T7" fmla="*/ 0 60000 65536"/>
              <a:gd name="T8" fmla="*/ 0 60000 65536"/>
            </a:gdLst>
            <a:ahLst/>
            <a:cxnLst>
              <a:cxn ang="T6">
                <a:pos x="T0" y="T1"/>
              </a:cxn>
              <a:cxn ang="T7">
                <a:pos x="T2" y="T3"/>
              </a:cxn>
              <a:cxn ang="T8">
                <a:pos x="T4" y="T5"/>
              </a:cxn>
            </a:cxnLst>
            <a:rect l="0" t="0" r="r" b="b"/>
            <a:pathLst>
              <a:path w="36" h="47" extrusionOk="0">
                <a:moveTo>
                  <a:pt x="35" y="16"/>
                </a:moveTo>
                <a:lnTo>
                  <a:pt x="0" y="46"/>
                </a:lnTo>
                <a:lnTo>
                  <a:pt x="19"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99" name="Freeform 105"/>
          <p:cNvSpPr/>
          <p:nvPr/>
        </p:nvSpPr>
        <p:spPr bwMode="auto">
          <a:xfrm>
            <a:off x="6240145" y="4021365"/>
            <a:ext cx="566738" cy="549275"/>
          </a:xfrm>
          <a:custGeom>
            <a:avLst/>
            <a:gdLst>
              <a:gd name="T0" fmla="*/ 0 w 357"/>
              <a:gd name="T1" fmla="*/ 0 h 346"/>
              <a:gd name="T2" fmla="*/ 565150 w 357"/>
              <a:gd name="T3" fmla="*/ 547688 h 346"/>
              <a:gd name="T4" fmla="*/ 0 w 357"/>
              <a:gd name="T5" fmla="*/ 0 h 346"/>
              <a:gd name="T6" fmla="*/ 0 60000 65536"/>
              <a:gd name="T7" fmla="*/ 0 60000 65536"/>
              <a:gd name="T8" fmla="*/ 0 60000 65536"/>
            </a:gdLst>
            <a:ahLst/>
            <a:cxnLst>
              <a:cxn ang="T6">
                <a:pos x="T0" y="T1"/>
              </a:cxn>
              <a:cxn ang="T7">
                <a:pos x="T2" y="T3"/>
              </a:cxn>
              <a:cxn ang="T8">
                <a:pos x="T4" y="T5"/>
              </a:cxn>
            </a:cxnLst>
            <a:rect l="0" t="0" r="r" b="b"/>
            <a:pathLst>
              <a:path w="357" h="346" extrusionOk="0">
                <a:moveTo>
                  <a:pt x="0" y="0"/>
                </a:moveTo>
                <a:lnTo>
                  <a:pt x="356" y="345"/>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0" name="Freeform 106"/>
          <p:cNvSpPr/>
          <p:nvPr/>
        </p:nvSpPr>
        <p:spPr bwMode="auto">
          <a:xfrm>
            <a:off x="6741795" y="4505552"/>
            <a:ext cx="65088" cy="65088"/>
          </a:xfrm>
          <a:custGeom>
            <a:avLst/>
            <a:gdLst>
              <a:gd name="T0" fmla="*/ 20638 w 41"/>
              <a:gd name="T1" fmla="*/ 0 h 41"/>
              <a:gd name="T2" fmla="*/ 63500 w 41"/>
              <a:gd name="T3" fmla="*/ 63500 h 41"/>
              <a:gd name="T4" fmla="*/ 0 w 41"/>
              <a:gd name="T5" fmla="*/ 30163 h 41"/>
              <a:gd name="T6" fmla="*/ 0 60000 65536"/>
              <a:gd name="T7" fmla="*/ 0 60000 65536"/>
              <a:gd name="T8" fmla="*/ 0 60000 65536"/>
            </a:gdLst>
            <a:ahLst/>
            <a:cxnLst>
              <a:cxn ang="T6">
                <a:pos x="T0" y="T1"/>
              </a:cxn>
              <a:cxn ang="T7">
                <a:pos x="T2" y="T3"/>
              </a:cxn>
              <a:cxn ang="T8">
                <a:pos x="T4" y="T5"/>
              </a:cxn>
            </a:cxnLst>
            <a:rect l="0" t="0" r="r" b="b"/>
            <a:pathLst>
              <a:path w="41" h="41" extrusionOk="0">
                <a:moveTo>
                  <a:pt x="13" y="0"/>
                </a:moveTo>
                <a:lnTo>
                  <a:pt x="40" y="40"/>
                </a:lnTo>
                <a:lnTo>
                  <a:pt x="0" y="19"/>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1" name="Freeform 107"/>
          <p:cNvSpPr/>
          <p:nvPr/>
        </p:nvSpPr>
        <p:spPr bwMode="auto">
          <a:xfrm>
            <a:off x="6040120" y="4021365"/>
            <a:ext cx="282575" cy="498475"/>
          </a:xfrm>
          <a:custGeom>
            <a:avLst/>
            <a:gdLst>
              <a:gd name="T0" fmla="*/ 280988 w 178"/>
              <a:gd name="T1" fmla="*/ 0 h 314"/>
              <a:gd name="T2" fmla="*/ 0 w 178"/>
              <a:gd name="T3" fmla="*/ 496888 h 314"/>
              <a:gd name="T4" fmla="*/ 280988 w 178"/>
              <a:gd name="T5" fmla="*/ 0 h 314"/>
              <a:gd name="T6" fmla="*/ 0 60000 65536"/>
              <a:gd name="T7" fmla="*/ 0 60000 65536"/>
              <a:gd name="T8" fmla="*/ 0 60000 65536"/>
            </a:gdLst>
            <a:ahLst/>
            <a:cxnLst>
              <a:cxn ang="T6">
                <a:pos x="T0" y="T1"/>
              </a:cxn>
              <a:cxn ang="T7">
                <a:pos x="T2" y="T3"/>
              </a:cxn>
              <a:cxn ang="T8">
                <a:pos x="T4" y="T5"/>
              </a:cxn>
            </a:cxnLst>
            <a:rect l="0" t="0" r="r" b="b"/>
            <a:pathLst>
              <a:path w="178" h="314" extrusionOk="0">
                <a:moveTo>
                  <a:pt x="177" y="0"/>
                </a:moveTo>
                <a:lnTo>
                  <a:pt x="0" y="313"/>
                </a:lnTo>
                <a:lnTo>
                  <a:pt x="177"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2" name="Freeform 108"/>
          <p:cNvSpPr/>
          <p:nvPr/>
        </p:nvSpPr>
        <p:spPr bwMode="auto">
          <a:xfrm>
            <a:off x="6040120" y="4445227"/>
            <a:ext cx="52388" cy="74613"/>
          </a:xfrm>
          <a:custGeom>
            <a:avLst/>
            <a:gdLst>
              <a:gd name="T0" fmla="*/ 50800 w 33"/>
              <a:gd name="T1" fmla="*/ 20638 h 47"/>
              <a:gd name="T2" fmla="*/ 0 w 33"/>
              <a:gd name="T3" fmla="*/ 73025 h 47"/>
              <a:gd name="T4" fmla="*/ 22225 w 33"/>
              <a:gd name="T5" fmla="*/ 0 h 47"/>
              <a:gd name="T6" fmla="*/ 0 60000 65536"/>
              <a:gd name="T7" fmla="*/ 0 60000 65536"/>
              <a:gd name="T8" fmla="*/ 0 60000 65536"/>
            </a:gdLst>
            <a:ahLst/>
            <a:cxnLst>
              <a:cxn ang="T6">
                <a:pos x="T0" y="T1"/>
              </a:cxn>
              <a:cxn ang="T7">
                <a:pos x="T2" y="T3"/>
              </a:cxn>
              <a:cxn ang="T8">
                <a:pos x="T4" y="T5"/>
              </a:cxn>
            </a:cxnLst>
            <a:rect l="0" t="0" r="r" b="b"/>
            <a:pathLst>
              <a:path w="33" h="47" extrusionOk="0">
                <a:moveTo>
                  <a:pt x="32" y="13"/>
                </a:moveTo>
                <a:lnTo>
                  <a:pt x="0" y="46"/>
                </a:lnTo>
                <a:lnTo>
                  <a:pt x="14"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3" name="Freeform 109"/>
          <p:cNvSpPr/>
          <p:nvPr/>
        </p:nvSpPr>
        <p:spPr bwMode="auto">
          <a:xfrm>
            <a:off x="6363970" y="4021365"/>
            <a:ext cx="1408113" cy="498475"/>
          </a:xfrm>
          <a:custGeom>
            <a:avLst/>
            <a:gdLst>
              <a:gd name="T0" fmla="*/ 0 w 887"/>
              <a:gd name="T1" fmla="*/ 0 h 314"/>
              <a:gd name="T2" fmla="*/ 1406525 w 887"/>
              <a:gd name="T3" fmla="*/ 496888 h 314"/>
              <a:gd name="T4" fmla="*/ 0 w 887"/>
              <a:gd name="T5" fmla="*/ 0 h 314"/>
              <a:gd name="T6" fmla="*/ 0 60000 65536"/>
              <a:gd name="T7" fmla="*/ 0 60000 65536"/>
              <a:gd name="T8" fmla="*/ 0 60000 65536"/>
            </a:gdLst>
            <a:ahLst/>
            <a:cxnLst>
              <a:cxn ang="T6">
                <a:pos x="T0" y="T1"/>
              </a:cxn>
              <a:cxn ang="T7">
                <a:pos x="T2" y="T3"/>
              </a:cxn>
              <a:cxn ang="T8">
                <a:pos x="T4" y="T5"/>
              </a:cxn>
            </a:cxnLst>
            <a:rect l="0" t="0" r="r" b="b"/>
            <a:pathLst>
              <a:path w="887" h="314" extrusionOk="0">
                <a:moveTo>
                  <a:pt x="0" y="0"/>
                </a:moveTo>
                <a:lnTo>
                  <a:pt x="886" y="313"/>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4" name="Freeform 110"/>
          <p:cNvSpPr/>
          <p:nvPr/>
        </p:nvSpPr>
        <p:spPr bwMode="auto">
          <a:xfrm>
            <a:off x="7703820" y="4476977"/>
            <a:ext cx="68263" cy="42863"/>
          </a:xfrm>
          <a:custGeom>
            <a:avLst/>
            <a:gdLst>
              <a:gd name="T0" fmla="*/ 9525 w 43"/>
              <a:gd name="T1" fmla="*/ 0 h 27"/>
              <a:gd name="T2" fmla="*/ 66675 w 43"/>
              <a:gd name="T3" fmla="*/ 41275 h 27"/>
              <a:gd name="T4" fmla="*/ 0 w 43"/>
              <a:gd name="T5" fmla="*/ 39688 h 27"/>
              <a:gd name="T6" fmla="*/ 0 60000 65536"/>
              <a:gd name="T7" fmla="*/ 0 60000 65536"/>
              <a:gd name="T8" fmla="*/ 0 60000 65536"/>
            </a:gdLst>
            <a:ahLst/>
            <a:cxnLst>
              <a:cxn ang="T6">
                <a:pos x="T0" y="T1"/>
              </a:cxn>
              <a:cxn ang="T7">
                <a:pos x="T2" y="T3"/>
              </a:cxn>
              <a:cxn ang="T8">
                <a:pos x="T4" y="T5"/>
              </a:cxn>
            </a:cxnLst>
            <a:rect l="0" t="0" r="r" b="b"/>
            <a:pathLst>
              <a:path w="43" h="27" extrusionOk="0">
                <a:moveTo>
                  <a:pt x="6" y="0"/>
                </a:moveTo>
                <a:lnTo>
                  <a:pt x="42" y="26"/>
                </a:lnTo>
                <a:lnTo>
                  <a:pt x="0" y="25"/>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5" name="Freeform 111"/>
          <p:cNvSpPr/>
          <p:nvPr/>
        </p:nvSpPr>
        <p:spPr bwMode="auto">
          <a:xfrm>
            <a:off x="6121083" y="4021365"/>
            <a:ext cx="685800" cy="498475"/>
          </a:xfrm>
          <a:custGeom>
            <a:avLst/>
            <a:gdLst>
              <a:gd name="T0" fmla="*/ 684213 w 432"/>
              <a:gd name="T1" fmla="*/ 0 h 314"/>
              <a:gd name="T2" fmla="*/ 0 w 432"/>
              <a:gd name="T3" fmla="*/ 496888 h 314"/>
              <a:gd name="T4" fmla="*/ 684213 w 432"/>
              <a:gd name="T5" fmla="*/ 0 h 314"/>
              <a:gd name="T6" fmla="*/ 0 60000 65536"/>
              <a:gd name="T7" fmla="*/ 0 60000 65536"/>
              <a:gd name="T8" fmla="*/ 0 60000 65536"/>
            </a:gdLst>
            <a:ahLst/>
            <a:cxnLst>
              <a:cxn ang="T6">
                <a:pos x="T0" y="T1"/>
              </a:cxn>
              <a:cxn ang="T7">
                <a:pos x="T2" y="T3"/>
              </a:cxn>
              <a:cxn ang="T8">
                <a:pos x="T4" y="T5"/>
              </a:cxn>
            </a:cxnLst>
            <a:rect l="0" t="0" r="r" b="b"/>
            <a:pathLst>
              <a:path w="432" h="314" extrusionOk="0">
                <a:moveTo>
                  <a:pt x="431" y="0"/>
                </a:moveTo>
                <a:lnTo>
                  <a:pt x="0" y="313"/>
                </a:lnTo>
                <a:lnTo>
                  <a:pt x="431"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6" name="Freeform 112"/>
          <p:cNvSpPr/>
          <p:nvPr/>
        </p:nvSpPr>
        <p:spPr bwMode="auto">
          <a:xfrm>
            <a:off x="6121083" y="4461102"/>
            <a:ext cx="65087" cy="58738"/>
          </a:xfrm>
          <a:custGeom>
            <a:avLst/>
            <a:gdLst>
              <a:gd name="T0" fmla="*/ 63500 w 41"/>
              <a:gd name="T1" fmla="*/ 34925 h 37"/>
              <a:gd name="T2" fmla="*/ 0 w 41"/>
              <a:gd name="T3" fmla="*/ 57150 h 37"/>
              <a:gd name="T4" fmla="*/ 49212 w 41"/>
              <a:gd name="T5" fmla="*/ 0 h 37"/>
              <a:gd name="T6" fmla="*/ 0 60000 65536"/>
              <a:gd name="T7" fmla="*/ 0 60000 65536"/>
              <a:gd name="T8" fmla="*/ 0 60000 65536"/>
            </a:gdLst>
            <a:ahLst/>
            <a:cxnLst>
              <a:cxn ang="T6">
                <a:pos x="T0" y="T1"/>
              </a:cxn>
              <a:cxn ang="T7">
                <a:pos x="T2" y="T3"/>
              </a:cxn>
              <a:cxn ang="T8">
                <a:pos x="T4" y="T5"/>
              </a:cxn>
            </a:cxnLst>
            <a:rect l="0" t="0" r="r" b="b"/>
            <a:pathLst>
              <a:path w="41" h="37" extrusionOk="0">
                <a:moveTo>
                  <a:pt x="40" y="22"/>
                </a:moveTo>
                <a:lnTo>
                  <a:pt x="0" y="36"/>
                </a:lnTo>
                <a:lnTo>
                  <a:pt x="31"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7" name="Freeform 113"/>
          <p:cNvSpPr/>
          <p:nvPr/>
        </p:nvSpPr>
        <p:spPr bwMode="auto">
          <a:xfrm>
            <a:off x="6841808" y="4021365"/>
            <a:ext cx="1778000" cy="498475"/>
          </a:xfrm>
          <a:custGeom>
            <a:avLst/>
            <a:gdLst>
              <a:gd name="T0" fmla="*/ 0 w 1120"/>
              <a:gd name="T1" fmla="*/ 0 h 314"/>
              <a:gd name="T2" fmla="*/ 1776413 w 1120"/>
              <a:gd name="T3" fmla="*/ 496888 h 314"/>
              <a:gd name="T4" fmla="*/ 0 w 1120"/>
              <a:gd name="T5" fmla="*/ 0 h 314"/>
              <a:gd name="T6" fmla="*/ 0 60000 65536"/>
              <a:gd name="T7" fmla="*/ 0 60000 65536"/>
              <a:gd name="T8" fmla="*/ 0 60000 65536"/>
            </a:gdLst>
            <a:ahLst/>
            <a:cxnLst>
              <a:cxn ang="T6">
                <a:pos x="T0" y="T1"/>
              </a:cxn>
              <a:cxn ang="T7">
                <a:pos x="T2" y="T3"/>
              </a:cxn>
              <a:cxn ang="T8">
                <a:pos x="T4" y="T5"/>
              </a:cxn>
            </a:cxnLst>
            <a:rect l="0" t="0" r="r" b="b"/>
            <a:pathLst>
              <a:path w="1120" h="314" extrusionOk="0">
                <a:moveTo>
                  <a:pt x="0" y="0"/>
                </a:moveTo>
                <a:lnTo>
                  <a:pt x="1119" y="313"/>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8" name="Freeform 114"/>
          <p:cNvSpPr/>
          <p:nvPr/>
        </p:nvSpPr>
        <p:spPr bwMode="auto">
          <a:xfrm>
            <a:off x="8549958" y="4480152"/>
            <a:ext cx="69850" cy="41275"/>
          </a:xfrm>
          <a:custGeom>
            <a:avLst/>
            <a:gdLst>
              <a:gd name="T0" fmla="*/ 7938 w 44"/>
              <a:gd name="T1" fmla="*/ 0 h 26"/>
              <a:gd name="T2" fmla="*/ 68263 w 44"/>
              <a:gd name="T3" fmla="*/ 38100 h 26"/>
              <a:gd name="T4" fmla="*/ 0 w 44"/>
              <a:gd name="T5" fmla="*/ 39688 h 26"/>
              <a:gd name="T6" fmla="*/ 0 60000 65536"/>
              <a:gd name="T7" fmla="*/ 0 60000 65536"/>
              <a:gd name="T8" fmla="*/ 0 60000 65536"/>
            </a:gdLst>
            <a:ahLst/>
            <a:cxnLst>
              <a:cxn ang="T6">
                <a:pos x="T0" y="T1"/>
              </a:cxn>
              <a:cxn ang="T7">
                <a:pos x="T2" y="T3"/>
              </a:cxn>
              <a:cxn ang="T8">
                <a:pos x="T4" y="T5"/>
              </a:cxn>
            </a:cxnLst>
            <a:rect l="0" t="0" r="r" b="b"/>
            <a:pathLst>
              <a:path w="44" h="26" extrusionOk="0">
                <a:moveTo>
                  <a:pt x="5" y="0"/>
                </a:moveTo>
                <a:lnTo>
                  <a:pt x="43" y="24"/>
                </a:lnTo>
                <a:lnTo>
                  <a:pt x="0" y="25"/>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09" name="Freeform 115"/>
          <p:cNvSpPr/>
          <p:nvPr/>
        </p:nvSpPr>
        <p:spPr bwMode="auto">
          <a:xfrm>
            <a:off x="6841808" y="4021365"/>
            <a:ext cx="165100" cy="549275"/>
          </a:xfrm>
          <a:custGeom>
            <a:avLst/>
            <a:gdLst>
              <a:gd name="T0" fmla="*/ 163513 w 104"/>
              <a:gd name="T1" fmla="*/ 0 h 346"/>
              <a:gd name="T2" fmla="*/ 0 w 104"/>
              <a:gd name="T3" fmla="*/ 547688 h 346"/>
              <a:gd name="T4" fmla="*/ 163513 w 104"/>
              <a:gd name="T5" fmla="*/ 0 h 346"/>
              <a:gd name="T6" fmla="*/ 0 60000 65536"/>
              <a:gd name="T7" fmla="*/ 0 60000 65536"/>
              <a:gd name="T8" fmla="*/ 0 60000 65536"/>
            </a:gdLst>
            <a:ahLst/>
            <a:cxnLst>
              <a:cxn ang="T6">
                <a:pos x="T0" y="T1"/>
              </a:cxn>
              <a:cxn ang="T7">
                <a:pos x="T2" y="T3"/>
              </a:cxn>
              <a:cxn ang="T8">
                <a:pos x="T4" y="T5"/>
              </a:cxn>
            </a:cxnLst>
            <a:rect l="0" t="0" r="r" b="b"/>
            <a:pathLst>
              <a:path w="104" h="346" extrusionOk="0">
                <a:moveTo>
                  <a:pt x="103" y="0"/>
                </a:moveTo>
                <a:lnTo>
                  <a:pt x="0" y="345"/>
                </a:lnTo>
                <a:lnTo>
                  <a:pt x="103"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0" name="Freeform 116"/>
          <p:cNvSpPr/>
          <p:nvPr/>
        </p:nvSpPr>
        <p:spPr bwMode="auto">
          <a:xfrm>
            <a:off x="6841808" y="4488090"/>
            <a:ext cx="42862" cy="82550"/>
          </a:xfrm>
          <a:custGeom>
            <a:avLst/>
            <a:gdLst>
              <a:gd name="T0" fmla="*/ 41275 w 27"/>
              <a:gd name="T1" fmla="*/ 12700 h 52"/>
              <a:gd name="T2" fmla="*/ 0 w 27"/>
              <a:gd name="T3" fmla="*/ 80963 h 52"/>
              <a:gd name="T4" fmla="*/ 7937 w 27"/>
              <a:gd name="T5" fmla="*/ 0 h 52"/>
              <a:gd name="T6" fmla="*/ 0 60000 65536"/>
              <a:gd name="T7" fmla="*/ 0 60000 65536"/>
              <a:gd name="T8" fmla="*/ 0 60000 65536"/>
            </a:gdLst>
            <a:ahLst/>
            <a:cxnLst>
              <a:cxn ang="T6">
                <a:pos x="T0" y="T1"/>
              </a:cxn>
              <a:cxn ang="T7">
                <a:pos x="T2" y="T3"/>
              </a:cxn>
              <a:cxn ang="T8">
                <a:pos x="T4" y="T5"/>
              </a:cxn>
            </a:cxnLst>
            <a:rect l="0" t="0" r="r" b="b"/>
            <a:pathLst>
              <a:path w="27" h="52" extrusionOk="0">
                <a:moveTo>
                  <a:pt x="26" y="8"/>
                </a:moveTo>
                <a:lnTo>
                  <a:pt x="0" y="51"/>
                </a:lnTo>
                <a:lnTo>
                  <a:pt x="5"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1" name="Freeform 117"/>
          <p:cNvSpPr/>
          <p:nvPr/>
        </p:nvSpPr>
        <p:spPr bwMode="auto">
          <a:xfrm>
            <a:off x="6967220" y="4021365"/>
            <a:ext cx="322263" cy="498475"/>
          </a:xfrm>
          <a:custGeom>
            <a:avLst/>
            <a:gdLst>
              <a:gd name="T0" fmla="*/ 0 w 203"/>
              <a:gd name="T1" fmla="*/ 0 h 314"/>
              <a:gd name="T2" fmla="*/ 320675 w 203"/>
              <a:gd name="T3" fmla="*/ 496888 h 314"/>
              <a:gd name="T4" fmla="*/ 0 w 203"/>
              <a:gd name="T5" fmla="*/ 0 h 314"/>
              <a:gd name="T6" fmla="*/ 0 60000 65536"/>
              <a:gd name="T7" fmla="*/ 0 60000 65536"/>
              <a:gd name="T8" fmla="*/ 0 60000 65536"/>
            </a:gdLst>
            <a:ahLst/>
            <a:cxnLst>
              <a:cxn ang="T6">
                <a:pos x="T0" y="T1"/>
              </a:cxn>
              <a:cxn ang="T7">
                <a:pos x="T2" y="T3"/>
              </a:cxn>
              <a:cxn ang="T8">
                <a:pos x="T4" y="T5"/>
              </a:cxn>
            </a:cxnLst>
            <a:rect l="0" t="0" r="r" b="b"/>
            <a:pathLst>
              <a:path w="203" h="314" extrusionOk="0">
                <a:moveTo>
                  <a:pt x="0" y="0"/>
                </a:moveTo>
                <a:lnTo>
                  <a:pt x="202" y="313"/>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2" name="Freeform 118"/>
          <p:cNvSpPr/>
          <p:nvPr/>
        </p:nvSpPr>
        <p:spPr bwMode="auto">
          <a:xfrm>
            <a:off x="7232333" y="4446815"/>
            <a:ext cx="57150" cy="73025"/>
          </a:xfrm>
          <a:custGeom>
            <a:avLst/>
            <a:gdLst>
              <a:gd name="T0" fmla="*/ 26988 w 36"/>
              <a:gd name="T1" fmla="*/ 0 h 46"/>
              <a:gd name="T2" fmla="*/ 55563 w 36"/>
              <a:gd name="T3" fmla="*/ 71438 h 46"/>
              <a:gd name="T4" fmla="*/ 0 w 36"/>
              <a:gd name="T5" fmla="*/ 23813 h 46"/>
              <a:gd name="T6" fmla="*/ 0 60000 65536"/>
              <a:gd name="T7" fmla="*/ 0 60000 65536"/>
              <a:gd name="T8" fmla="*/ 0 60000 65536"/>
            </a:gdLst>
            <a:ahLst/>
            <a:cxnLst>
              <a:cxn ang="T6">
                <a:pos x="T0" y="T1"/>
              </a:cxn>
              <a:cxn ang="T7">
                <a:pos x="T2" y="T3"/>
              </a:cxn>
              <a:cxn ang="T8">
                <a:pos x="T4" y="T5"/>
              </a:cxn>
            </a:cxnLst>
            <a:rect l="0" t="0" r="r" b="b"/>
            <a:pathLst>
              <a:path w="36" h="46" extrusionOk="0">
                <a:moveTo>
                  <a:pt x="17" y="0"/>
                </a:moveTo>
                <a:lnTo>
                  <a:pt x="35" y="45"/>
                </a:lnTo>
                <a:lnTo>
                  <a:pt x="0" y="15"/>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3" name="Freeform 119"/>
          <p:cNvSpPr/>
          <p:nvPr/>
        </p:nvSpPr>
        <p:spPr bwMode="auto">
          <a:xfrm>
            <a:off x="7368857" y="4021365"/>
            <a:ext cx="565150" cy="549275"/>
          </a:xfrm>
          <a:custGeom>
            <a:avLst/>
            <a:gdLst>
              <a:gd name="T0" fmla="*/ 563563 w 356"/>
              <a:gd name="T1" fmla="*/ 0 h 346"/>
              <a:gd name="T2" fmla="*/ 0 w 356"/>
              <a:gd name="T3" fmla="*/ 547688 h 346"/>
              <a:gd name="T4" fmla="*/ 563563 w 356"/>
              <a:gd name="T5" fmla="*/ 0 h 346"/>
              <a:gd name="T6" fmla="*/ 0 60000 65536"/>
              <a:gd name="T7" fmla="*/ 0 60000 65536"/>
              <a:gd name="T8" fmla="*/ 0 60000 65536"/>
            </a:gdLst>
            <a:ahLst/>
            <a:cxnLst>
              <a:cxn ang="T6">
                <a:pos x="T0" y="T1"/>
              </a:cxn>
              <a:cxn ang="T7">
                <a:pos x="T2" y="T3"/>
              </a:cxn>
              <a:cxn ang="T8">
                <a:pos x="T4" y="T5"/>
              </a:cxn>
            </a:cxnLst>
            <a:rect l="0" t="0" r="r" b="b"/>
            <a:pathLst>
              <a:path w="356" h="346" extrusionOk="0">
                <a:moveTo>
                  <a:pt x="355" y="0"/>
                </a:moveTo>
                <a:lnTo>
                  <a:pt x="0" y="345"/>
                </a:lnTo>
                <a:lnTo>
                  <a:pt x="355"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4" name="Freeform 120"/>
          <p:cNvSpPr/>
          <p:nvPr/>
        </p:nvSpPr>
        <p:spPr bwMode="auto">
          <a:xfrm>
            <a:off x="7368857" y="4505552"/>
            <a:ext cx="58737" cy="65088"/>
          </a:xfrm>
          <a:custGeom>
            <a:avLst/>
            <a:gdLst>
              <a:gd name="T0" fmla="*/ 57150 w 37"/>
              <a:gd name="T1" fmla="*/ 30163 h 41"/>
              <a:gd name="T2" fmla="*/ 0 w 37"/>
              <a:gd name="T3" fmla="*/ 63500 h 41"/>
              <a:gd name="T4" fmla="*/ 38100 w 37"/>
              <a:gd name="T5" fmla="*/ 0 h 41"/>
              <a:gd name="T6" fmla="*/ 0 60000 65536"/>
              <a:gd name="T7" fmla="*/ 0 60000 65536"/>
              <a:gd name="T8" fmla="*/ 0 60000 65536"/>
            </a:gdLst>
            <a:ahLst/>
            <a:cxnLst>
              <a:cxn ang="T6">
                <a:pos x="T0" y="T1"/>
              </a:cxn>
              <a:cxn ang="T7">
                <a:pos x="T2" y="T3"/>
              </a:cxn>
              <a:cxn ang="T8">
                <a:pos x="T4" y="T5"/>
              </a:cxn>
            </a:cxnLst>
            <a:rect l="0" t="0" r="r" b="b"/>
            <a:pathLst>
              <a:path w="37" h="41" extrusionOk="0">
                <a:moveTo>
                  <a:pt x="36" y="19"/>
                </a:moveTo>
                <a:lnTo>
                  <a:pt x="0" y="40"/>
                </a:lnTo>
                <a:lnTo>
                  <a:pt x="24"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5" name="Freeform 121"/>
          <p:cNvSpPr/>
          <p:nvPr/>
        </p:nvSpPr>
        <p:spPr bwMode="auto">
          <a:xfrm>
            <a:off x="7972108" y="4021365"/>
            <a:ext cx="322262" cy="549275"/>
          </a:xfrm>
          <a:custGeom>
            <a:avLst/>
            <a:gdLst>
              <a:gd name="T0" fmla="*/ 0 w 203"/>
              <a:gd name="T1" fmla="*/ 0 h 346"/>
              <a:gd name="T2" fmla="*/ 320675 w 203"/>
              <a:gd name="T3" fmla="*/ 547688 h 346"/>
              <a:gd name="T4" fmla="*/ 0 w 203"/>
              <a:gd name="T5" fmla="*/ 0 h 346"/>
              <a:gd name="T6" fmla="*/ 0 60000 65536"/>
              <a:gd name="T7" fmla="*/ 0 60000 65536"/>
              <a:gd name="T8" fmla="*/ 0 60000 65536"/>
            </a:gdLst>
            <a:ahLst/>
            <a:cxnLst>
              <a:cxn ang="T6">
                <a:pos x="T0" y="T1"/>
              </a:cxn>
              <a:cxn ang="T7">
                <a:pos x="T2" y="T3"/>
              </a:cxn>
              <a:cxn ang="T8">
                <a:pos x="T4" y="T5"/>
              </a:cxn>
            </a:cxnLst>
            <a:rect l="0" t="0" r="r" b="b"/>
            <a:pathLst>
              <a:path w="203" h="346" extrusionOk="0">
                <a:moveTo>
                  <a:pt x="0" y="0"/>
                </a:moveTo>
                <a:lnTo>
                  <a:pt x="202" y="345"/>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6" name="Freeform 122"/>
          <p:cNvSpPr/>
          <p:nvPr/>
        </p:nvSpPr>
        <p:spPr bwMode="auto">
          <a:xfrm>
            <a:off x="8243570" y="4494440"/>
            <a:ext cx="50800" cy="76200"/>
          </a:xfrm>
          <a:custGeom>
            <a:avLst/>
            <a:gdLst>
              <a:gd name="T0" fmla="*/ 25400 w 32"/>
              <a:gd name="T1" fmla="*/ 0 h 48"/>
              <a:gd name="T2" fmla="*/ 49213 w 32"/>
              <a:gd name="T3" fmla="*/ 74613 h 48"/>
              <a:gd name="T4" fmla="*/ 0 w 32"/>
              <a:gd name="T5" fmla="*/ 23813 h 48"/>
              <a:gd name="T6" fmla="*/ 0 60000 65536"/>
              <a:gd name="T7" fmla="*/ 0 60000 65536"/>
              <a:gd name="T8" fmla="*/ 0 60000 65536"/>
            </a:gdLst>
            <a:ahLst/>
            <a:cxnLst>
              <a:cxn ang="T6">
                <a:pos x="T0" y="T1"/>
              </a:cxn>
              <a:cxn ang="T7">
                <a:pos x="T2" y="T3"/>
              </a:cxn>
              <a:cxn ang="T8">
                <a:pos x="T4" y="T5"/>
              </a:cxn>
            </a:cxnLst>
            <a:rect l="0" t="0" r="r" b="b"/>
            <a:pathLst>
              <a:path w="32" h="48" extrusionOk="0">
                <a:moveTo>
                  <a:pt x="16" y="0"/>
                </a:moveTo>
                <a:lnTo>
                  <a:pt x="31" y="47"/>
                </a:lnTo>
                <a:lnTo>
                  <a:pt x="0" y="15"/>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7" name="Freeform 123"/>
          <p:cNvSpPr/>
          <p:nvPr/>
        </p:nvSpPr>
        <p:spPr bwMode="auto">
          <a:xfrm>
            <a:off x="7853045" y="4021365"/>
            <a:ext cx="241300" cy="498475"/>
          </a:xfrm>
          <a:custGeom>
            <a:avLst/>
            <a:gdLst>
              <a:gd name="T0" fmla="*/ 239713 w 152"/>
              <a:gd name="T1" fmla="*/ 0 h 314"/>
              <a:gd name="T2" fmla="*/ 0 w 152"/>
              <a:gd name="T3" fmla="*/ 496888 h 314"/>
              <a:gd name="T4" fmla="*/ 239713 w 152"/>
              <a:gd name="T5" fmla="*/ 0 h 314"/>
              <a:gd name="T6" fmla="*/ 0 60000 65536"/>
              <a:gd name="T7" fmla="*/ 0 60000 65536"/>
              <a:gd name="T8" fmla="*/ 0 60000 65536"/>
            </a:gdLst>
            <a:ahLst/>
            <a:cxnLst>
              <a:cxn ang="T6">
                <a:pos x="T0" y="T1"/>
              </a:cxn>
              <a:cxn ang="T7">
                <a:pos x="T2" y="T3"/>
              </a:cxn>
              <a:cxn ang="T8">
                <a:pos x="T4" y="T5"/>
              </a:cxn>
            </a:cxnLst>
            <a:rect l="0" t="0" r="r" b="b"/>
            <a:pathLst>
              <a:path w="152" h="314" extrusionOk="0">
                <a:moveTo>
                  <a:pt x="151" y="0"/>
                </a:moveTo>
                <a:lnTo>
                  <a:pt x="0" y="313"/>
                </a:lnTo>
                <a:lnTo>
                  <a:pt x="151"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8" name="Freeform 124"/>
          <p:cNvSpPr/>
          <p:nvPr/>
        </p:nvSpPr>
        <p:spPr bwMode="auto">
          <a:xfrm>
            <a:off x="7853045" y="4443640"/>
            <a:ext cx="47625" cy="76200"/>
          </a:xfrm>
          <a:custGeom>
            <a:avLst/>
            <a:gdLst>
              <a:gd name="T0" fmla="*/ 46038 w 30"/>
              <a:gd name="T1" fmla="*/ 19050 h 48"/>
              <a:gd name="T2" fmla="*/ 0 w 30"/>
              <a:gd name="T3" fmla="*/ 74613 h 48"/>
              <a:gd name="T4" fmla="*/ 17463 w 30"/>
              <a:gd name="T5" fmla="*/ 0 h 48"/>
              <a:gd name="T6" fmla="*/ 0 60000 65536"/>
              <a:gd name="T7" fmla="*/ 0 60000 65536"/>
              <a:gd name="T8" fmla="*/ 0 60000 65536"/>
            </a:gdLst>
            <a:ahLst/>
            <a:cxnLst>
              <a:cxn ang="T6">
                <a:pos x="T0" y="T1"/>
              </a:cxn>
              <a:cxn ang="T7">
                <a:pos x="T2" y="T3"/>
              </a:cxn>
              <a:cxn ang="T8">
                <a:pos x="T4" y="T5"/>
              </a:cxn>
            </a:cxnLst>
            <a:rect l="0" t="0" r="r" b="b"/>
            <a:pathLst>
              <a:path w="30" h="48" extrusionOk="0">
                <a:moveTo>
                  <a:pt x="29" y="12"/>
                </a:moveTo>
                <a:lnTo>
                  <a:pt x="0" y="47"/>
                </a:lnTo>
                <a:lnTo>
                  <a:pt x="11"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19" name="Freeform 125"/>
          <p:cNvSpPr/>
          <p:nvPr/>
        </p:nvSpPr>
        <p:spPr bwMode="auto">
          <a:xfrm>
            <a:off x="8132445" y="4021365"/>
            <a:ext cx="1587" cy="549275"/>
          </a:xfrm>
          <a:custGeom>
            <a:avLst/>
            <a:gdLst>
              <a:gd name="T0" fmla="*/ 0 w 1"/>
              <a:gd name="T1" fmla="*/ 0 h 346"/>
              <a:gd name="T2" fmla="*/ 0 w 1"/>
              <a:gd name="T3" fmla="*/ 547688 h 346"/>
              <a:gd name="T4" fmla="*/ 0 w 1"/>
              <a:gd name="T5" fmla="*/ 0 h 346"/>
              <a:gd name="T6" fmla="*/ 0 60000 65536"/>
              <a:gd name="T7" fmla="*/ 0 60000 65536"/>
              <a:gd name="T8" fmla="*/ 0 60000 65536"/>
            </a:gdLst>
            <a:ahLst/>
            <a:cxnLst>
              <a:cxn ang="T6">
                <a:pos x="T0" y="T1"/>
              </a:cxn>
              <a:cxn ang="T7">
                <a:pos x="T2" y="T3"/>
              </a:cxn>
              <a:cxn ang="T8">
                <a:pos x="T4" y="T5"/>
              </a:cxn>
            </a:cxnLst>
            <a:rect l="0" t="0" r="r" b="b"/>
            <a:pathLst>
              <a:path w="1" h="346" extrusionOk="0">
                <a:moveTo>
                  <a:pt x="0" y="0"/>
                </a:moveTo>
                <a:lnTo>
                  <a:pt x="0" y="345"/>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20" name="Freeform 126"/>
          <p:cNvSpPr/>
          <p:nvPr/>
        </p:nvSpPr>
        <p:spPr bwMode="auto">
          <a:xfrm>
            <a:off x="8114983" y="4491265"/>
            <a:ext cx="36512" cy="79375"/>
          </a:xfrm>
          <a:custGeom>
            <a:avLst/>
            <a:gdLst>
              <a:gd name="T0" fmla="*/ 34925 w 23"/>
              <a:gd name="T1" fmla="*/ 0 h 50"/>
              <a:gd name="T2" fmla="*/ 15875 w 23"/>
              <a:gd name="T3" fmla="*/ 77788 h 50"/>
              <a:gd name="T4" fmla="*/ 0 w 23"/>
              <a:gd name="T5" fmla="*/ 0 h 50"/>
              <a:gd name="T6" fmla="*/ 0 60000 65536"/>
              <a:gd name="T7" fmla="*/ 0 60000 65536"/>
              <a:gd name="T8" fmla="*/ 0 60000 65536"/>
            </a:gdLst>
            <a:ahLst/>
            <a:cxnLst>
              <a:cxn ang="T6">
                <a:pos x="T0" y="T1"/>
              </a:cxn>
              <a:cxn ang="T7">
                <a:pos x="T2" y="T3"/>
              </a:cxn>
              <a:cxn ang="T8">
                <a:pos x="T4" y="T5"/>
              </a:cxn>
            </a:cxnLst>
            <a:rect l="0" t="0" r="r" b="b"/>
            <a:pathLst>
              <a:path w="23" h="50" extrusionOk="0">
                <a:moveTo>
                  <a:pt x="22" y="0"/>
                </a:moveTo>
                <a:lnTo>
                  <a:pt x="10" y="49"/>
                </a:lnTo>
                <a:lnTo>
                  <a:pt x="0" y="0"/>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
        <p:nvSpPr>
          <p:cNvPr id="121" name="Line 127"/>
          <p:cNvSpPr>
            <a:spLocks noChangeShapeType="1"/>
          </p:cNvSpPr>
          <p:nvPr/>
        </p:nvSpPr>
        <p:spPr bwMode="auto">
          <a:xfrm>
            <a:off x="99695" y="4237265"/>
            <a:ext cx="8839200" cy="0"/>
          </a:xfrm>
          <a:prstGeom prst="line">
            <a:avLst/>
          </a:prstGeom>
          <a:noFill/>
          <a:ln w="12700">
            <a:solidFill>
              <a:schemeClr val="accent1"/>
            </a:solidFill>
            <a:round/>
            <a:headEnd type="none" w="sm" len="sm"/>
            <a:tailEnd type="none" w="sm" len="sm"/>
          </a:ln>
          <a:effectLst/>
        </p:spPr>
        <p:txBody>
          <a:bodyPr wrap="none" anchor="ctr"/>
          <a:lstStyle/>
          <a:p>
            <a:pPr>
              <a:defRPr/>
            </a:pPr>
            <a:endParaRPr lang="es-PE"/>
          </a:p>
        </p:txBody>
      </p:sp>
      <p:sp>
        <p:nvSpPr>
          <p:cNvPr id="122" name="Rectangle 128"/>
          <p:cNvSpPr>
            <a:spLocks noChangeArrowheads="1"/>
          </p:cNvSpPr>
          <p:nvPr/>
        </p:nvSpPr>
        <p:spPr bwMode="auto">
          <a:xfrm>
            <a:off x="5014595" y="3714977"/>
            <a:ext cx="995466" cy="274434"/>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chemeClr val="accent2"/>
                </a:solidFill>
                <a:latin typeface="Arial"/>
              </a:rPr>
              <a:t>Leaf nodes</a:t>
            </a:r>
          </a:p>
        </p:txBody>
      </p:sp>
      <p:sp>
        <p:nvSpPr>
          <p:cNvPr id="123" name="Rectangle 130"/>
          <p:cNvSpPr>
            <a:spLocks noChangeArrowheads="1"/>
          </p:cNvSpPr>
          <p:nvPr/>
        </p:nvSpPr>
        <p:spPr bwMode="auto">
          <a:xfrm>
            <a:off x="85408" y="2660877"/>
            <a:ext cx="1274762" cy="301625"/>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400" b="1">
                <a:solidFill>
                  <a:srgbClr val="CF0E30"/>
                </a:solidFill>
                <a:latin typeface="Book Antiqua"/>
              </a:rPr>
              <a:t>CLUSTERED</a:t>
            </a:r>
          </a:p>
        </p:txBody>
      </p:sp>
      <p:sp>
        <p:nvSpPr>
          <p:cNvPr id="124" name="Rectangle 131"/>
          <p:cNvSpPr>
            <a:spLocks noChangeArrowheads="1"/>
          </p:cNvSpPr>
          <p:nvPr/>
        </p:nvSpPr>
        <p:spPr bwMode="auto">
          <a:xfrm>
            <a:off x="7476808" y="2584677"/>
            <a:ext cx="1560512" cy="301625"/>
          </a:xfrm>
          <a:prstGeom prst="rect">
            <a:avLst/>
          </a:prstGeom>
          <a:noFill/>
          <a:ln>
            <a:noFill/>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400" b="1">
                <a:solidFill>
                  <a:srgbClr val="CF0E30"/>
                </a:solidFill>
                <a:latin typeface="Book Antiqua"/>
              </a:rPr>
              <a:t>UNCLUSTERED</a:t>
            </a:r>
          </a:p>
        </p:txBody>
      </p:sp>
      <p:sp>
        <p:nvSpPr>
          <p:cNvPr id="125" name="Freeform 10"/>
          <p:cNvSpPr/>
          <p:nvPr/>
        </p:nvSpPr>
        <p:spPr bwMode="auto">
          <a:xfrm>
            <a:off x="1330801" y="4561088"/>
            <a:ext cx="400050" cy="328612"/>
          </a:xfrm>
          <a:custGeom>
            <a:avLst/>
            <a:gdLst>
              <a:gd name="T0" fmla="*/ 0 w 252"/>
              <a:gd name="T1" fmla="*/ 327025 h 207"/>
              <a:gd name="T2" fmla="*/ 0 w 252"/>
              <a:gd name="T3" fmla="*/ 0 h 207"/>
              <a:gd name="T4" fmla="*/ 398463 w 252"/>
              <a:gd name="T5" fmla="*/ 0 h 207"/>
              <a:gd name="T6" fmla="*/ 398463 w 252"/>
              <a:gd name="T7" fmla="*/ 327025 h 207"/>
              <a:gd name="T8" fmla="*/ 0 w 252"/>
              <a:gd name="T9" fmla="*/ 327025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207" extrusionOk="0">
                <a:moveTo>
                  <a:pt x="0" y="206"/>
                </a:moveTo>
                <a:lnTo>
                  <a:pt x="0" y="0"/>
                </a:lnTo>
                <a:lnTo>
                  <a:pt x="251" y="0"/>
                </a:lnTo>
                <a:lnTo>
                  <a:pt x="251" y="206"/>
                </a:lnTo>
                <a:lnTo>
                  <a:pt x="0" y="206"/>
                </a:lnTo>
              </a:path>
            </a:pathLst>
          </a:custGeom>
          <a:noFill/>
          <a:ln w="12700" cap="rnd" cmpd="sng">
            <a:solidFill>
              <a:schemeClr val="accent1"/>
            </a:solidFill>
            <a:prstDash val="solid"/>
            <a:round/>
            <a:headEnd type="none" w="sm" len="sm"/>
            <a:tailEnd type="none" w="sm" len="sm"/>
          </a:ln>
          <a:effectLst/>
        </p:spPr>
        <p:txBody>
          <a:bodyPr/>
          <a:lstStyle/>
          <a:p>
            <a:pPr>
              <a:defRPr/>
            </a:pPr>
            <a:endParaRPr lang="es-P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62145"/>
            <a:ext cx="8520600" cy="707400"/>
          </a:xfrm>
        </p:spPr>
        <p:txBody>
          <a:bodyPr/>
          <a:lstStyle/>
          <a:p>
            <a:pPr>
              <a:defRPr/>
            </a:pPr>
            <a:r>
              <a:rPr lang="en-US"/>
              <a:t>B+ Tree Index</a:t>
            </a:r>
            <a:endParaRPr lang="es-PE"/>
          </a:p>
        </p:txBody>
      </p:sp>
      <p:sp>
        <p:nvSpPr>
          <p:cNvPr id="5" name="Marcador de texto 2"/>
          <p:cNvSpPr>
            <a:spLocks noGrp="1"/>
          </p:cNvSpPr>
          <p:nvPr>
            <p:ph type="body" idx="1"/>
          </p:nvPr>
        </p:nvSpPr>
        <p:spPr bwMode="auto">
          <a:xfrm>
            <a:off x="311699" y="969544"/>
            <a:ext cx="7731156" cy="3658024"/>
          </a:xfrm>
        </p:spPr>
        <p:txBody>
          <a:bodyPr>
            <a:normAutofit fontScale="92500" lnSpcReduction="20000"/>
          </a:bodyPr>
          <a:lstStyle/>
          <a:p>
            <a:pPr>
              <a:lnSpc>
                <a:spcPct val="100000"/>
              </a:lnSpc>
              <a:defRPr/>
            </a:pPr>
            <a:r>
              <a:rPr lang="es-PE" b="1" u="sng"/>
              <a:t>Inserción (pasos generales):</a:t>
            </a:r>
          </a:p>
          <a:p>
            <a:pPr lvl="1">
              <a:lnSpc>
                <a:spcPct val="100000"/>
              </a:lnSpc>
              <a:defRPr/>
            </a:pPr>
            <a:r>
              <a:rPr lang="es-PE"/>
              <a:t>Se recorre el árbol desde la raíz en busca del nodo hoja que va a contener al registro a insertar usando la clave de búsqueda.</a:t>
            </a:r>
          </a:p>
          <a:p>
            <a:pPr lvl="1">
              <a:lnSpc>
                <a:spcPct val="100000"/>
              </a:lnSpc>
              <a:defRPr/>
            </a:pPr>
            <a:r>
              <a:rPr lang="es-PE"/>
              <a:t>Si la clave ya esta presente en el nodo hoja, agregar el registro al archivo de datos (agregar un puntero al bucket si es necesario).</a:t>
            </a:r>
          </a:p>
          <a:p>
            <a:pPr lvl="1">
              <a:lnSpc>
                <a:spcPct val="100000"/>
              </a:lnSpc>
              <a:defRPr/>
            </a:pPr>
            <a:r>
              <a:rPr lang="es-PE"/>
              <a:t>Si la clave no esta presente, agregar el registro al archivo principal (crear un bucket si es necesario).  </a:t>
            </a:r>
          </a:p>
          <a:p>
            <a:pPr lvl="1">
              <a:lnSpc>
                <a:spcPct val="100000"/>
              </a:lnSpc>
              <a:defRPr/>
            </a:pPr>
            <a:r>
              <a:rPr lang="es-PE"/>
              <a:t>Si hay espacio en el nodo hoja, agregar el par (clave-dirección) en dicho nodo.</a:t>
            </a:r>
          </a:p>
          <a:p>
            <a:pPr lvl="1">
              <a:lnSpc>
                <a:spcPct val="100000"/>
              </a:lnSpc>
              <a:defRPr/>
            </a:pPr>
            <a:r>
              <a:rPr lang="es-PE"/>
              <a:t>En otro caso dividir el nodo y actualizamos el nodo padre (actualización en cascada). </a:t>
            </a:r>
          </a:p>
          <a:p>
            <a:pPr lvl="1">
              <a:lnSpc>
                <a:spcPct val="100000"/>
              </a:lnSpc>
              <a:defRPr/>
            </a:pPr>
            <a:endParaRPr lang="es-PE"/>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62145"/>
            <a:ext cx="8520600" cy="707400"/>
          </a:xfrm>
        </p:spPr>
        <p:txBody>
          <a:bodyPr/>
          <a:lstStyle/>
          <a:p>
            <a:pPr>
              <a:defRPr/>
            </a:pPr>
            <a:r>
              <a:rPr lang="en-US"/>
              <a:t>B+ Tree Index</a:t>
            </a:r>
            <a:endParaRPr lang="es-PE"/>
          </a:p>
        </p:txBody>
      </p:sp>
      <p:sp>
        <p:nvSpPr>
          <p:cNvPr id="5" name="Marcador de texto 2"/>
          <p:cNvSpPr>
            <a:spLocks noGrp="1"/>
          </p:cNvSpPr>
          <p:nvPr>
            <p:ph type="body" idx="1"/>
          </p:nvPr>
        </p:nvSpPr>
        <p:spPr bwMode="auto">
          <a:xfrm>
            <a:off x="311700" y="969545"/>
            <a:ext cx="7583049" cy="4066094"/>
          </a:xfrm>
        </p:spPr>
        <p:txBody>
          <a:bodyPr>
            <a:normAutofit fontScale="85000" lnSpcReduction="10000"/>
          </a:bodyPr>
          <a:lstStyle/>
          <a:p>
            <a:pPr>
              <a:lnSpc>
                <a:spcPct val="100000"/>
              </a:lnSpc>
              <a:defRPr/>
            </a:pPr>
            <a:r>
              <a:rPr lang="es-PE" b="1" u="sng"/>
              <a:t>Eliminación (pasos generales):</a:t>
            </a:r>
          </a:p>
          <a:p>
            <a:pPr lvl="1">
              <a:lnSpc>
                <a:spcPct val="100000"/>
              </a:lnSpc>
              <a:defRPr/>
            </a:pPr>
            <a:r>
              <a:rPr lang="es-PE"/>
              <a:t>Se recorre el árbol en búsqueda del nodo hoja que contiene el registro a eliminar.</a:t>
            </a:r>
          </a:p>
          <a:p>
            <a:pPr lvl="1">
              <a:lnSpc>
                <a:spcPct val="100000"/>
              </a:lnSpc>
              <a:defRPr/>
            </a:pPr>
            <a:r>
              <a:rPr lang="es-PE"/>
              <a:t>Remover el par (clave-puntero) del nodo hoja.</a:t>
            </a:r>
          </a:p>
          <a:p>
            <a:pPr lvl="1">
              <a:lnSpc>
                <a:spcPct val="100000"/>
              </a:lnSpc>
              <a:defRPr/>
            </a:pPr>
            <a:r>
              <a:rPr lang="es-PE"/>
              <a:t>Si el nodo se queda con pocas entradas debido a la eliminación realizada, realizar: </a:t>
            </a:r>
          </a:p>
          <a:p>
            <a:pPr lvl="2">
              <a:lnSpc>
                <a:spcPct val="100000"/>
              </a:lnSpc>
              <a:defRPr/>
            </a:pPr>
            <a:r>
              <a:rPr lang="es-MX"/>
              <a:t>Si las entradas en el nodo y un hermano encajan en un solo nodo, fusione los hermanos.</a:t>
            </a:r>
          </a:p>
          <a:p>
            <a:pPr lvl="2">
              <a:lnSpc>
                <a:spcPct val="100000"/>
              </a:lnSpc>
              <a:defRPr/>
            </a:pPr>
            <a:r>
              <a:rPr lang="es-MX"/>
              <a:t>Si no encajan,  redistribuir los registros entre el nodo y un hermano de manera que ambos tengan más del número mínimo de entradas.</a:t>
            </a:r>
          </a:p>
          <a:p>
            <a:pPr lvl="2">
              <a:lnSpc>
                <a:spcPct val="100000"/>
              </a:lnSpc>
              <a:defRPr/>
            </a:pPr>
            <a:r>
              <a:rPr lang="es-MX"/>
              <a:t>Actualice la clave de búsqueda el correspondiente  en el nodo padre.</a:t>
            </a:r>
          </a:p>
          <a:p>
            <a:pPr lvl="1">
              <a:lnSpc>
                <a:spcPct val="100000"/>
              </a:lnSpc>
              <a:defRPr/>
            </a:pPr>
            <a:r>
              <a:rPr lang="es-MX"/>
              <a:t>Las eliminaciones pueden ocasionar una actualización en cascada hacia arriba hasta que se encuentre un nodo con mas de la mitad de  entradas. </a:t>
            </a:r>
          </a:p>
          <a:p>
            <a:pPr lvl="1">
              <a:lnSpc>
                <a:spcPct val="100000"/>
              </a:lnSpc>
              <a:defRPr/>
            </a:pPr>
            <a:endParaRPr lang="es-MX"/>
          </a:p>
          <a:p>
            <a:pPr marL="1054100" lvl="2" indent="0">
              <a:lnSpc>
                <a:spcPct val="100000"/>
              </a:lnSpc>
              <a:buNone/>
              <a:defRPr/>
            </a:pPr>
            <a:endParaRPr lang="es-PE"/>
          </a:p>
          <a:p>
            <a:pPr lvl="1">
              <a:lnSpc>
                <a:spcPct val="100000"/>
              </a:lnSpc>
              <a:defRPr/>
            </a:pPr>
            <a:endParaRPr lang="es-P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62145"/>
            <a:ext cx="8520600" cy="707400"/>
          </a:xfrm>
        </p:spPr>
        <p:txBody>
          <a:bodyPr/>
          <a:lstStyle/>
          <a:p>
            <a:pPr>
              <a:defRPr/>
            </a:pPr>
            <a:r>
              <a:rPr lang="en-US"/>
              <a:t>B+ Tree Index</a:t>
            </a:r>
            <a:endParaRPr lang="es-PE"/>
          </a:p>
        </p:txBody>
      </p:sp>
      <mc:AlternateContent xmlns:mc="http://schemas.openxmlformats.org/markup-compatibility/2006">
        <mc:Choice xmlns:a14="http://schemas.microsoft.com/office/drawing/2010/main" Requires="a14">
          <p:sp>
            <p:nvSpPr>
              <p:cNvPr id="5" name="Marcador de texto 2"/>
              <p:cNvSpPr>
                <a:spLocks noGrp="1"/>
              </p:cNvSpPr>
              <p:nvPr>
                <p:ph type="body" idx="1"/>
              </p:nvPr>
            </p:nvSpPr>
            <p:spPr bwMode="auto">
              <a:xfrm>
                <a:off x="311700" y="1193588"/>
                <a:ext cx="7641004" cy="3565156"/>
              </a:xfrm>
            </p:spPr>
            <p:txBody>
              <a:bodyPr>
                <a:normAutofit fontScale="92500" lnSpcReduction="20000"/>
              </a:bodyPr>
              <a:lstStyle/>
              <a:p>
                <a:pPr>
                  <a:lnSpc>
                    <a:spcPct val="100000"/>
                  </a:lnSpc>
                  <a:defRPr/>
                </a:pPr>
                <a:r>
                  <a:rPr lang="es-PE" b="1"/>
                  <a:t>Complejidad: </a:t>
                </a:r>
              </a:p>
              <a:p>
                <a:pPr lvl="1">
                  <a:lnSpc>
                    <a:spcPct val="100000"/>
                  </a:lnSpc>
                  <a:defRPr/>
                </a:pPr>
                <a:r>
                  <a:rPr lang="es-PE"/>
                  <a:t>Cada nodo interno tiene entre </a:t>
                </a:r>
                <mc:AlternateContent>
                  <mc:Choice Requires="a14">
                    <a14:m>
                      <m:oMath xmlns:m="http://schemas.openxmlformats.org/officeDocument/2006/math">
                        <m:d>
                          <m:dPr>
                            <m:begChr m:val="⌈"/>
                            <m:endChr m:val="⌉"/>
                            <m:ctrlPr>
                              <a:rPr lang="es-PE" i="1">
                                <a:latin typeface="Cambria Math" panose="02040503050406030204" pitchFamily="18" charset="0"/>
                                <a:ea typeface="Cambria Math"/>
                                <a:cs typeface="Cambria Math"/>
                              </a:rPr>
                            </m:ctrlPr>
                          </m:dPr>
                          <m:e>
                            <m:f>
                              <m:fPr>
                                <m:ctrlPr>
                                  <a:rPr lang="es-PE" i="1">
                                    <a:latin typeface="Cambria Math" panose="02040503050406030204" pitchFamily="18" charset="0"/>
                                    <a:ea typeface="Cambria Math"/>
                                    <a:cs typeface="Cambria Math"/>
                                  </a:rPr>
                                </m:ctrlPr>
                              </m:fPr>
                              <m:num>
                                <m:r>
                                  <a:rPr lang="es-PE" b="0" i="1">
                                    <a:latin typeface="Cambria Math"/>
                                  </a:rPr>
                                  <m:t>𝑅</m:t>
                                </m:r>
                              </m:num>
                              <m:den>
                                <m:r>
                                  <a:rPr lang="es-PE" b="0" i="1">
                                    <a:latin typeface="Cambria Math"/>
                                  </a:rPr>
                                  <m:t>2</m:t>
                                </m:r>
                              </m:den>
                            </m:f>
                          </m:e>
                        </m:d>
                      </m:oMath>
                    </a14:m>
                  </mc:Choice>
                  <mc:Fallback xmlns:m="http://schemas.openxmlformats.org/officeDocument/2006/math" xmlns:w="http://schemas.openxmlformats.org/wordprocessingml/2006/main" xmlns=""/>
                </mc:AlternateContent>
                <a:r>
                  <a:rPr lang="es-PE"/>
                  <a:t> y R</a:t>
                </a:r>
                <mc:AlternateContent>
                  <mc:Choice Requires="a14">
                    <a14:m>
                      <m:oMath xmlns:m="http://schemas.openxmlformats.org/officeDocument/2006/math">
                        <m:r>
                          <a:rPr lang="es-PE" i="1">
                            <a:latin typeface="Cambria Math"/>
                          </a:rPr>
                          <m:t> </m:t>
                        </m:r>
                      </m:oMath>
                    </a14:m>
                  </mc:Choice>
                  <mc:Fallback xmlns:m="http://schemas.openxmlformats.org/officeDocument/2006/math" xmlns:w="http://schemas.openxmlformats.org/wordprocessingml/2006/main" xmlns=""/>
                </mc:AlternateContent>
                <a:r>
                  <a:rPr lang="es-PE"/>
                  <a:t>entradas. Siendo </a:t>
                </a:r>
                <mc:AlternateContent>
                  <mc:Choice Requires="a14">
                    <a14:m>
                      <m:oMath xmlns:m="http://schemas.openxmlformats.org/officeDocument/2006/math">
                        <m:r>
                          <a:rPr lang="es-PE" i="1">
                            <a:latin typeface="Cambria Math"/>
                          </a:rPr>
                          <m:t>𝑅</m:t>
                        </m:r>
                      </m:oMath>
                    </a14:m>
                  </mc:Choice>
                  <mc:Fallback xmlns:m="http://schemas.openxmlformats.org/officeDocument/2006/math" xmlns:w="http://schemas.openxmlformats.org/wordprocessingml/2006/main" xmlns=""/>
                </mc:AlternateContent>
                <a:r>
                  <a:rPr lang="es-PE"/>
                  <a:t> es el factor de bloque. </a:t>
                </a:r>
              </a:p>
              <a:p>
                <a:pPr lvl="1">
                  <a:lnSpc>
                    <a:spcPct val="100000"/>
                  </a:lnSpc>
                  <a:defRPr/>
                </a:pPr>
                <a:r>
                  <a:rPr lang="es-PE"/>
                  <a:t>Cada nodo hoja tiene entre </a:t>
                </a:r>
                <mc:AlternateContent>
                  <mc:Choice Requires="a14">
                    <a14:m>
                      <m:oMath xmlns:m="http://schemas.openxmlformats.org/officeDocument/2006/math">
                        <m:d>
                          <m:dPr>
                            <m:begChr m:val="⌈"/>
                            <m:endChr m:val="⌉"/>
                            <m:ctrlPr>
                              <a:rPr lang="es-PE" i="1">
                                <a:latin typeface="Cambria Math" panose="02040503050406030204" pitchFamily="18" charset="0"/>
                                <a:ea typeface="Cambria Math"/>
                                <a:cs typeface="Cambria Math"/>
                              </a:rPr>
                            </m:ctrlPr>
                          </m:dPr>
                          <m:e>
                            <m:f>
                              <m:fPr>
                                <m:ctrlPr>
                                  <a:rPr lang="es-PE" i="1">
                                    <a:latin typeface="Cambria Math" panose="02040503050406030204" pitchFamily="18" charset="0"/>
                                    <a:ea typeface="Cambria Math"/>
                                    <a:cs typeface="Cambria Math"/>
                                  </a:rPr>
                                </m:ctrlPr>
                              </m:fPr>
                              <m:num>
                                <m:r>
                                  <a:rPr lang="es-PE" b="0" i="1">
                                    <a:latin typeface="Cambria Math"/>
                                  </a:rPr>
                                  <m:t>𝑅</m:t>
                                </m:r>
                              </m:num>
                              <m:den>
                                <m:r>
                                  <a:rPr lang="es-PE" i="1">
                                    <a:latin typeface="Cambria Math"/>
                                  </a:rPr>
                                  <m:t>2</m:t>
                                </m:r>
                              </m:den>
                            </m:f>
                          </m:e>
                        </m:d>
                        <m:r>
                          <a:rPr lang="es-PE" b="0" i="1">
                            <a:latin typeface="Cambria Math"/>
                          </a:rPr>
                          <m:t> </m:t>
                        </m:r>
                      </m:oMath>
                    </a14:m>
                  </mc:Choice>
                  <mc:Fallback xmlns:m="http://schemas.openxmlformats.org/officeDocument/2006/math" xmlns:w="http://schemas.openxmlformats.org/wordprocessingml/2006/main" xmlns=""/>
                </mc:AlternateContent>
                <a:r>
                  <a:rPr lang="es-PE"/>
                  <a:t>y </a:t>
                </a:r>
                <mc:AlternateContent>
                  <mc:Choice Requires="a14">
                    <a14:m>
                      <m:oMath xmlns:m="http://schemas.openxmlformats.org/officeDocument/2006/math">
                        <m:r>
                          <a:rPr lang="es-PE" b="0" i="1">
                            <a:latin typeface="Cambria Math"/>
                          </a:rPr>
                          <m:t>𝑅</m:t>
                        </m:r>
                        <m:r>
                          <a:rPr lang="es-PE" i="1">
                            <a:latin typeface="Cambria Math"/>
                          </a:rPr>
                          <m:t>−1 </m:t>
                        </m:r>
                      </m:oMath>
                    </a14:m>
                  </mc:Choice>
                  <mc:Fallback xmlns:m="http://schemas.openxmlformats.org/officeDocument/2006/math" xmlns:w="http://schemas.openxmlformats.org/wordprocessingml/2006/main" xmlns=""/>
                </mc:AlternateContent>
                <a:r>
                  <a:rPr lang="es-PE"/>
                  <a:t>entradas. Ya que el ultimo espacio se reserva para el puntero al siguiente nodo. </a:t>
                </a:r>
              </a:p>
              <a:p>
                <a:pPr lvl="1">
                  <a:lnSpc>
                    <a:spcPct val="100000"/>
                  </a:lnSpc>
                  <a:defRPr/>
                </a:pPr>
                <a:r>
                  <a:rPr lang="es-PE"/>
                  <a:t>Si consideramos M como el total de claves de búsqueda para construir el índice (unclustered), la altura del árbol no es mas que  </a:t>
                </a:r>
                <mc:AlternateContent>
                  <mc:Choice Requires="a14">
                    <a14:m>
                      <m:oMath xmlns:m="http://schemas.openxmlformats.org/officeDocument/2006/math">
                        <m:d>
                          <m:dPr>
                            <m:begChr m:val="⌈"/>
                            <m:endChr m:val="⌉"/>
                            <m:ctrlPr>
                              <a:rPr lang="es-PE" i="1">
                                <a:latin typeface="Cambria Math" panose="02040503050406030204" pitchFamily="18" charset="0"/>
                                <a:ea typeface="Cambria Math"/>
                                <a:cs typeface="Cambria Math"/>
                              </a:rPr>
                            </m:ctrlPr>
                          </m:dPr>
                          <m:e>
                            <m:sSub>
                              <m:sSubPr>
                                <m:ctrlPr>
                                  <a:rPr lang="es-PE" i="1">
                                    <a:latin typeface="Cambria Math" panose="02040503050406030204" pitchFamily="18" charset="0"/>
                                    <a:ea typeface="Cambria Math"/>
                                    <a:cs typeface="Cambria Math"/>
                                  </a:rPr>
                                </m:ctrlPr>
                              </m:sSubPr>
                              <m:e>
                                <m:r>
                                  <a:rPr lang="es-PE" b="0" i="1">
                                    <a:latin typeface="Cambria Math"/>
                                  </a:rPr>
                                  <m:t>𝑙𝑜𝑔</m:t>
                                </m:r>
                              </m:e>
                              <m:sub>
                                <m:d>
                                  <m:dPr>
                                    <m:begChr m:val="⌈"/>
                                    <m:endChr m:val="⌉"/>
                                    <m:ctrlPr>
                                      <a:rPr lang="es-PE" i="1">
                                        <a:latin typeface="Cambria Math" panose="02040503050406030204" pitchFamily="18" charset="0"/>
                                        <a:ea typeface="Cambria Math"/>
                                        <a:cs typeface="Cambria Math"/>
                                      </a:rPr>
                                    </m:ctrlPr>
                                  </m:dPr>
                                  <m:e>
                                    <m:r>
                                      <a:rPr lang="es-PE" b="0" i="1">
                                        <a:latin typeface="Cambria Math"/>
                                      </a:rPr>
                                      <m:t>𝑅</m:t>
                                    </m:r>
                                    <m:r>
                                      <a:rPr lang="es-PE" i="1">
                                        <a:latin typeface="Cambria Math"/>
                                      </a:rPr>
                                      <m:t>/2</m:t>
                                    </m:r>
                                  </m:e>
                                </m:d>
                              </m:sub>
                            </m:sSub>
                            <m:r>
                              <a:rPr lang="es-PE" b="0" i="1">
                                <a:latin typeface="Cambria Math"/>
                              </a:rPr>
                              <m:t>𝑀</m:t>
                            </m:r>
                          </m:e>
                        </m:d>
                      </m:oMath>
                    </a14:m>
                  </mc:Choice>
                  <mc:Fallback xmlns:m="http://schemas.openxmlformats.org/officeDocument/2006/math" xmlns:w="http://schemas.openxmlformats.org/wordprocessingml/2006/main" xmlns=""/>
                </mc:AlternateContent>
                <a:r>
                  <a:rPr lang="es-PE"/>
                  <a:t>. Este sería el costo de búsqueda.</a:t>
                </a:r>
              </a:p>
              <a:p>
                <a:pPr lvl="1">
                  <a:lnSpc>
                    <a:spcPct val="100000"/>
                  </a:lnSpc>
                  <a:defRPr/>
                </a:pPr>
                <a:r>
                  <a:rPr lang="es-PE"/>
                  <a:t>Para inserciones y eliminaciones: costo de búsqueda + costo del split  *  nodos desbordados. </a:t>
                </a:r>
              </a:p>
              <a:p>
                <a:pPr lvl="1">
                  <a:lnSpc>
                    <a:spcPct val="100000"/>
                  </a:lnSpc>
                  <a:defRPr/>
                </a:pPr>
                <a:endParaRPr lang="es-PE"/>
              </a:p>
            </p:txBody>
          </p:sp>
        </mc:Choice>
        <mc:Fallback>
          <p:sp>
            <p:nvSpPr>
              <p:cNvPr id="5" name="Marcador de texto 2"/>
              <p:cNvSpPr>
                <a:spLocks noGrp="1" noRot="1" noChangeAspect="1" noMove="1" noResize="1" noEditPoints="1" noAdjustHandles="1" noChangeArrowheads="1" noChangeShapeType="1" noTextEdit="1"/>
              </p:cNvSpPr>
              <p:nvPr>
                <p:ph type="body" idx="1"/>
              </p:nvPr>
            </p:nvSpPr>
            <p:spPr bwMode="auto">
              <a:xfrm>
                <a:off x="311700" y="1193588"/>
                <a:ext cx="7641004" cy="3565156"/>
              </a:xfrm>
              <a:blipFill>
                <a:blip r:embed="rId2"/>
                <a:stretch>
                  <a:fillRect t="-1026" r="-239"/>
                </a:stretch>
              </a:blipFill>
            </p:spPr>
            <p:txBody>
              <a:bodyPr/>
              <a:lstStyle/>
              <a:p>
                <a:r>
                  <a:rPr lang="es-PE">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62145"/>
            <a:ext cx="8520600" cy="707400"/>
          </a:xfrm>
        </p:spPr>
        <p:txBody>
          <a:bodyPr/>
          <a:lstStyle/>
          <a:p>
            <a:pPr>
              <a:defRPr/>
            </a:pPr>
            <a:r>
              <a:rPr lang="en-US"/>
              <a:t>B+ Tree Index</a:t>
            </a:r>
            <a:endParaRPr lang="es-PE"/>
          </a:p>
        </p:txBody>
      </p:sp>
      <p:sp>
        <p:nvSpPr>
          <p:cNvPr id="5" name="Marcador de texto 2"/>
          <p:cNvSpPr>
            <a:spLocks noGrp="1"/>
          </p:cNvSpPr>
          <p:nvPr>
            <p:ph type="body" idx="1"/>
          </p:nvPr>
        </p:nvSpPr>
        <p:spPr bwMode="auto">
          <a:xfrm>
            <a:off x="311700" y="969545"/>
            <a:ext cx="7718277" cy="3911810"/>
          </a:xfrm>
        </p:spPr>
        <p:txBody>
          <a:bodyPr>
            <a:normAutofit fontScale="92500" lnSpcReduction="10000"/>
          </a:bodyPr>
          <a:lstStyle/>
          <a:p>
            <a:pPr>
              <a:lnSpc>
                <a:spcPct val="150000"/>
              </a:lnSpc>
              <a:defRPr/>
            </a:pPr>
            <a:r>
              <a:rPr lang="es-PE" b="1"/>
              <a:t>Ventajas:</a:t>
            </a:r>
          </a:p>
          <a:p>
            <a:pPr lvl="1">
              <a:lnSpc>
                <a:spcPct val="150000"/>
              </a:lnSpc>
              <a:spcBef>
                <a:spcPts val="0"/>
              </a:spcBef>
              <a:defRPr/>
            </a:pPr>
            <a:r>
              <a:rPr lang="es-PE"/>
              <a:t>Se reorganiza automáticamente con pequeños cambios locales cuando ocurren inserciones y eliminaciones.</a:t>
            </a:r>
          </a:p>
          <a:p>
            <a:pPr lvl="1">
              <a:lnSpc>
                <a:spcPct val="150000"/>
              </a:lnSpc>
              <a:spcBef>
                <a:spcPts val="0"/>
              </a:spcBef>
              <a:defRPr/>
            </a:pPr>
            <a:r>
              <a:rPr lang="es-PE"/>
              <a:t>No se requiere la reorganización de todo el archivo para mantener el rendimiento.</a:t>
            </a:r>
          </a:p>
          <a:p>
            <a:pPr lvl="1">
              <a:lnSpc>
                <a:spcPct val="100000"/>
              </a:lnSpc>
              <a:spcBef>
                <a:spcPts val="300"/>
              </a:spcBef>
              <a:defRPr/>
            </a:pPr>
            <a:r>
              <a:rPr lang="es-PE"/>
              <a:t>Soporta tanto búsqueda secuencial como búsquedas por rango.  </a:t>
            </a:r>
          </a:p>
          <a:p>
            <a:pPr>
              <a:lnSpc>
                <a:spcPct val="150000"/>
              </a:lnSpc>
              <a:defRPr/>
            </a:pPr>
            <a:r>
              <a:rPr lang="es-PE" b="1"/>
              <a:t>Deficiencias: </a:t>
            </a:r>
          </a:p>
          <a:p>
            <a:pPr lvl="1">
              <a:lnSpc>
                <a:spcPct val="150000"/>
              </a:lnSpc>
              <a:spcBef>
                <a:spcPts val="0"/>
              </a:spcBef>
              <a:defRPr/>
            </a:pPr>
            <a:r>
              <a:rPr lang="es-PE"/>
              <a:t>El rendimiento se degrada a medida que el archivo crece: demasiados bloques de desbordamiento.</a:t>
            </a:r>
          </a:p>
          <a:p>
            <a:pPr>
              <a:lnSpc>
                <a:spcPct val="150000"/>
              </a:lnSpc>
              <a:defRPr/>
            </a:pPr>
            <a:r>
              <a:rPr lang="es-PE"/>
              <a:t>Las ventajas del B+ Tree superan sus desventajas.</a:t>
            </a:r>
          </a:p>
          <a:p>
            <a:pPr lvl="1">
              <a:lnSpc>
                <a:spcPct val="150000"/>
              </a:lnSpc>
              <a:spcBef>
                <a:spcPts val="0"/>
              </a:spcBef>
              <a:defRPr/>
            </a:pPr>
            <a:endParaRPr lang="es-PE"/>
          </a:p>
          <a:p>
            <a:pPr lvl="1">
              <a:lnSpc>
                <a:spcPct val="150000"/>
              </a:lnSpc>
              <a:spcBef>
                <a:spcPts val="0"/>
              </a:spcBef>
              <a:defRPr/>
            </a:pPr>
            <a:endParaRPr lang="es-P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n-US"/>
              <a:t>Costo de operaciones </a:t>
            </a:r>
            <a:r>
              <a:rPr lang="en-US" sz="2400" b="0"/>
              <a:t>(acceso a memoria secundaria)</a:t>
            </a:r>
            <a:endParaRPr lang="es-PE" b="0"/>
          </a:p>
        </p:txBody>
      </p:sp>
      <p:sp>
        <p:nvSpPr>
          <p:cNvPr id="5" name="Marcador de texto 2"/>
          <p:cNvSpPr>
            <a:spLocks noGrp="1"/>
          </p:cNvSpPr>
          <p:nvPr>
            <p:ph type="body" idx="1"/>
          </p:nvPr>
        </p:nvSpPr>
        <p:spPr bwMode="auto"/>
        <p:txBody>
          <a:bodyPr/>
          <a:lstStyle/>
          <a:p>
            <a:pPr>
              <a:defRPr/>
            </a:pPr>
            <a:endParaRPr lang="es-PE"/>
          </a:p>
        </p:txBody>
      </p:sp>
      <mc:AlternateContent xmlns:mc="http://schemas.openxmlformats.org/markup-compatibility/2006">
        <mc:Choice xmlns:a14="http://schemas.microsoft.com/office/drawing/2010/main" Requires="a14">
          <p:graphicFrame>
            <p:nvGraphicFramePr>
              <p:cNvPr id="6" name="Tabla 3"/>
              <p:cNvGraphicFramePr>
                <a:graphicFrameLocks noGrp="1"/>
              </p:cNvGraphicFramePr>
              <p:nvPr/>
            </p:nvGraphicFramePr>
            <p:xfrm>
              <a:off x="289775" y="1348740"/>
              <a:ext cx="8313312" cy="2517994"/>
            </p:xfrm>
            <a:graphic>
              <a:graphicData uri="http://schemas.openxmlformats.org/drawingml/2006/table">
                <a:tbl>
                  <a:tblPr firstRow="1" bandRow="1">
                    <a:tableStyleId>{AA5B4665-897D-A163-5B4D-56B6F861BFC2}</a:tableStyleId>
                  </a:tblPr>
                  <a:tblGrid>
                    <a:gridCol w="1107583">
                      <a:extLst>
                        <a:ext uri="{9D8B030D-6E8A-4147-A177-3AD203B41FA5}">
                          <a16:colId xmlns:a16="http://schemas.microsoft.com/office/drawing/2014/main" val="20000"/>
                        </a:ext>
                      </a:extLst>
                    </a:gridCol>
                    <a:gridCol w="1114022">
                      <a:extLst>
                        <a:ext uri="{9D8B030D-6E8A-4147-A177-3AD203B41FA5}">
                          <a16:colId xmlns:a16="http://schemas.microsoft.com/office/drawing/2014/main" val="20001"/>
                        </a:ext>
                      </a:extLst>
                    </a:gridCol>
                    <a:gridCol w="1455313">
                      <a:extLst>
                        <a:ext uri="{9D8B030D-6E8A-4147-A177-3AD203B41FA5}">
                          <a16:colId xmlns:a16="http://schemas.microsoft.com/office/drawing/2014/main" val="20002"/>
                        </a:ext>
                      </a:extLst>
                    </a:gridCol>
                    <a:gridCol w="1693572">
                      <a:extLst>
                        <a:ext uri="{9D8B030D-6E8A-4147-A177-3AD203B41FA5}">
                          <a16:colId xmlns:a16="http://schemas.microsoft.com/office/drawing/2014/main" val="20003"/>
                        </a:ext>
                      </a:extLst>
                    </a:gridCol>
                    <a:gridCol w="1461752">
                      <a:extLst>
                        <a:ext uri="{9D8B030D-6E8A-4147-A177-3AD203B41FA5}">
                          <a16:colId xmlns:a16="http://schemas.microsoft.com/office/drawing/2014/main" val="20004"/>
                        </a:ext>
                      </a:extLst>
                    </a:gridCol>
                    <a:gridCol w="1481070">
                      <a:extLst>
                        <a:ext uri="{9D8B030D-6E8A-4147-A177-3AD203B41FA5}">
                          <a16:colId xmlns:a16="http://schemas.microsoft.com/office/drawing/2014/main" val="20005"/>
                        </a:ext>
                      </a:extLst>
                    </a:gridCol>
                  </a:tblGrid>
                  <a:tr h="458257">
                    <a:tc>
                      <a:txBody>
                        <a:bodyPr/>
                        <a:lstStyle/>
                        <a:p>
                          <a:pPr>
                            <a:defRPr/>
                          </a:pPr>
                          <a:r>
                            <a:rPr lang="es-PE"/>
                            <a:t> </a:t>
                          </a:r>
                        </a:p>
                      </a:txBody>
                      <a:tcPr/>
                    </a:tc>
                    <a:tc>
                      <a:txBody>
                        <a:bodyPr/>
                        <a:lstStyle/>
                        <a:p>
                          <a:pPr>
                            <a:defRPr/>
                          </a:pPr>
                          <a:r>
                            <a:rPr lang="es-PE"/>
                            <a:t>Scan</a:t>
                          </a:r>
                        </a:p>
                      </a:txBody>
                      <a:tcPr/>
                    </a:tc>
                    <a:tc>
                      <a:txBody>
                        <a:bodyPr/>
                        <a:lstStyle/>
                        <a:p>
                          <a:pPr>
                            <a:defRPr/>
                          </a:pPr>
                          <a:r>
                            <a:rPr lang="es-PE"/>
                            <a:t>Equality</a:t>
                          </a:r>
                        </a:p>
                      </a:txBody>
                      <a:tcPr/>
                    </a:tc>
                    <a:tc>
                      <a:txBody>
                        <a:bodyPr/>
                        <a:lstStyle/>
                        <a:p>
                          <a:pPr>
                            <a:defRPr/>
                          </a:pPr>
                          <a:r>
                            <a:rPr lang="en-US" sz="1400" b="1" u="none" strike="noStrike" cap="none">
                              <a:solidFill>
                                <a:schemeClr val="lt1"/>
                              </a:solidFill>
                            </a:rPr>
                            <a:t>Range</a:t>
                          </a:r>
                          <a:endParaRPr lang="es-PE"/>
                        </a:p>
                      </a:txBody>
                      <a:tcPr/>
                    </a:tc>
                    <a:tc>
                      <a:txBody>
                        <a:bodyPr/>
                        <a:lstStyle/>
                        <a:p>
                          <a:pPr>
                            <a:defRPr/>
                          </a:pPr>
                          <a:r>
                            <a:rPr lang="en-US" sz="1400" b="1" u="none" strike="noStrike" cap="none">
                              <a:solidFill>
                                <a:schemeClr val="lt1"/>
                              </a:solidFill>
                            </a:rPr>
                            <a:t>Insert</a:t>
                          </a:r>
                          <a:endParaRPr lang="es-PE"/>
                        </a:p>
                      </a:txBody>
                      <a:tcPr/>
                    </a:tc>
                    <a:tc>
                      <a:txBody>
                        <a:bodyPr/>
                        <a:lstStyle/>
                        <a:p>
                          <a:pPr>
                            <a:defRPr/>
                          </a:pPr>
                          <a:r>
                            <a:rPr lang="es-PE"/>
                            <a:t>Delete</a:t>
                          </a:r>
                        </a:p>
                      </a:txBody>
                      <a:tcPr/>
                    </a:tc>
                    <a:extLst>
                      <a:ext uri="{0D108BD9-81ED-4DB2-BD59-A6C34878D82A}">
                        <a16:rowId xmlns:a16="http://schemas.microsoft.com/office/drawing/2014/main" val="10000"/>
                      </a:ext>
                    </a:extLst>
                  </a:tr>
                  <a:tr h="458257">
                    <a:tc>
                      <a:txBody>
                        <a:bodyPr/>
                        <a:lstStyle/>
                        <a:p>
                          <a:pPr>
                            <a:defRPr/>
                          </a:pPr>
                          <a:r>
                            <a:rPr lang="es-PE">
                              <a:solidFill>
                                <a:schemeClr val="tx1"/>
                              </a:solidFill>
                            </a:rPr>
                            <a:t>Heap</a:t>
                          </a:r>
                        </a:p>
                      </a:txBody>
                      <a:tcPr/>
                    </a:tc>
                    <a:tc>
                      <a:txBody>
                        <a:bodyPr/>
                        <a:lstStyle/>
                        <a:p>
                          <a:pPr algn="l">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𝑀</m:t>
                                </m:r>
                                <m:r>
                                  <a:rPr lang="es-PE">
                                    <a:solidFill>
                                      <a:schemeClr val="tx1"/>
                                    </a:solidFill>
                                    <a:latin typeface="Cambria Math"/>
                                  </a:rPr>
                                  <m:t>𝐷</m:t>
                                </m:r>
                              </m:oMath>
                            </m:oMathPara>
                          </a14:m>
                          <a:endParaRPr lang="es-PE">
                            <a:solidFill>
                              <a:schemeClr val="tx1"/>
                            </a:solidFill>
                          </a:endParaRPr>
                        </a:p>
                      </a:txBody>
                      <a:tcPr/>
                    </a:tc>
                    <a:tc>
                      <a:txBody>
                        <a:bodyPr/>
                        <a:lstStyle/>
                        <a:p>
                          <a:pPr algn="l">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𝑀</m:t>
                                </m:r>
                                <m:r>
                                  <a:rPr lang="es-PE">
                                    <a:solidFill>
                                      <a:schemeClr val="tx1"/>
                                    </a:solidFill>
                                    <a:latin typeface="Cambria Math"/>
                                  </a:rPr>
                                  <m:t>𝐷</m:t>
                                </m:r>
                              </m:oMath>
                            </m:oMathPara>
                          </a14:m>
                          <a:endParaRPr lang="es-PE">
                            <a:solidFill>
                              <a:schemeClr val="tx1"/>
                            </a:solidFill>
                          </a:endParaRPr>
                        </a:p>
                      </a:txBody>
                      <a:tcPr/>
                    </a:tc>
                    <a:tc>
                      <a:txBody>
                        <a:bodyPr/>
                        <a:lstStyle/>
                        <a:p>
                          <a:pPr algn="l">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𝑀</m:t>
                                </m:r>
                                <m:r>
                                  <a:rPr lang="es-PE">
                                    <a:solidFill>
                                      <a:schemeClr val="tx1"/>
                                    </a:solidFill>
                                    <a:latin typeface="Cambria Math"/>
                                  </a:rPr>
                                  <m:t>𝐷</m:t>
                                </m:r>
                              </m:oMath>
                            </m:oMathPara>
                          </a14:m>
                          <a:endParaRPr lang="es-PE">
                            <a:solidFill>
                              <a:schemeClr val="tx1"/>
                            </a:solidFill>
                          </a:endParaRPr>
                        </a:p>
                      </a:txBody>
                      <a:tcPr/>
                    </a:tc>
                    <a:tc>
                      <a:txBody>
                        <a:bodyPr/>
                        <a:lstStyle/>
                        <a:p>
                          <a:pPr algn="l">
                            <a:defRPr/>
                          </a:pPr>
                          <a14:m>
                            <m:oMathPara xmlns:m="http://schemas.openxmlformats.org/officeDocument/2006/math">
                              <m:oMathParaPr>
                                <m:jc m:val="centerGroup"/>
                              </m:oMathParaPr>
                              <m:oMath xmlns:m="http://schemas.openxmlformats.org/officeDocument/2006/math">
                                <m:r>
                                  <a:rPr lang="es-ES" b="0" i="0">
                                    <a:solidFill>
                                      <a:schemeClr val="tx1"/>
                                    </a:solidFill>
                                    <a:latin typeface="Cambria Math"/>
                                  </a:rPr>
                                  <m:t>1</m:t>
                                </m:r>
                                <m:r>
                                  <m:rPr>
                                    <m:sty m:val="p"/>
                                  </m:rPr>
                                  <a:rPr lang="es-ES" b="0" i="0">
                                    <a:solidFill>
                                      <a:schemeClr val="tx1"/>
                                    </a:solidFill>
                                    <a:latin typeface="Cambria Math"/>
                                  </a:rPr>
                                  <m:t>D</m:t>
                                </m:r>
                              </m:oMath>
                            </m:oMathPara>
                          </a14:m>
                          <a:endParaRPr lang="es-PE">
                            <a:solidFill>
                              <a:schemeClr val="tx1"/>
                            </a:solidFill>
                          </a:endParaRPr>
                        </a:p>
                      </a:txBody>
                      <a:tcPr/>
                    </a:tc>
                    <a:tc>
                      <a:txBody>
                        <a:bodyPr/>
                        <a:lstStyle/>
                        <a:p>
                          <a:pPr algn="l">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𝑀𝐷</m:t>
                                </m:r>
                              </m:oMath>
                            </m:oMathPara>
                          </a14:m>
                          <a:endParaRPr lang="es-PE">
                            <a:solidFill>
                              <a:schemeClr val="tx1"/>
                            </a:solidFill>
                          </a:endParaRPr>
                        </a:p>
                      </a:txBody>
                      <a:tcPr/>
                    </a:tc>
                    <a:extLst>
                      <a:ext uri="{0D108BD9-81ED-4DB2-BD59-A6C34878D82A}">
                        <a16:rowId xmlns:a16="http://schemas.microsoft.com/office/drawing/2014/main" val="10001"/>
                      </a:ext>
                    </a:extLst>
                  </a:tr>
                  <a:tr h="486967">
                    <a:tc>
                      <a:txBody>
                        <a:bodyPr/>
                        <a:lstStyle/>
                        <a:p>
                          <a:pPr>
                            <a:defRPr/>
                          </a:pPr>
                          <a:r>
                            <a:rPr lang="es-PE">
                              <a:solidFill>
                                <a:schemeClr val="tx1"/>
                              </a:solidFill>
                            </a:rPr>
                            <a:t>Sorted</a:t>
                          </a:r>
                        </a:p>
                      </a:txBody>
                      <a:tcPr/>
                    </a:tc>
                    <a:tc>
                      <a:txBody>
                        <a:bodyPr/>
                        <a:lstStyle/>
                        <a:p>
                          <a:pPr algn="l">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𝑀</m:t>
                                </m:r>
                                <m:r>
                                  <a:rPr lang="es-PE">
                                    <a:solidFill>
                                      <a:schemeClr val="tx1"/>
                                    </a:solidFill>
                                    <a:latin typeface="Cambria Math"/>
                                  </a:rPr>
                                  <m:t>𝐷</m:t>
                                </m:r>
                              </m:oMath>
                            </m:oMathPara>
                          </a14:m>
                          <a:endParaRPr lang="es-PE">
                            <a:solidFill>
                              <a:schemeClr val="tx1"/>
                            </a:solidFill>
                          </a:endParaRPr>
                        </a:p>
                      </a:txBody>
                      <a:tcPr/>
                    </a:tc>
                    <a:tc>
                      <a:txBody>
                        <a:bodyPr/>
                        <a:lstStyle/>
                        <a:p>
                          <a:pPr algn="l">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2</m:t>
                                    </m:r>
                                  </m:sub>
                                </m:sSub>
                                <m:r>
                                  <a:rPr lang="es-PE" b="0">
                                    <a:solidFill>
                                      <a:schemeClr val="tx1"/>
                                    </a:solidFill>
                                    <a:latin typeface="Cambria Math"/>
                                  </a:rPr>
                                  <m:t>(</m:t>
                                </m:r>
                                <m:r>
                                  <a:rPr lang="es-PE" b="0">
                                    <a:solidFill>
                                      <a:schemeClr val="tx1"/>
                                    </a:solidFill>
                                    <a:latin typeface="Cambria Math"/>
                                  </a:rPr>
                                  <m:t>𝑀</m:t>
                                </m:r>
                                <m:r>
                                  <a:rPr lang="es-PE" b="0">
                                    <a:solidFill>
                                      <a:schemeClr val="tx1"/>
                                    </a:solidFill>
                                    <a:latin typeface="Cambria Math"/>
                                  </a:rPr>
                                  <m:t>)</m:t>
                                </m:r>
                              </m:oMath>
                            </m:oMathPara>
                          </a14:m>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2</m:t>
                                    </m:r>
                                  </m:sub>
                                </m:sSub>
                                <m:r>
                                  <m:rPr>
                                    <m:sty m:val="p"/>
                                  </m:rPr>
                                  <a:rPr lang="es-PE" b="0">
                                    <a:solidFill>
                                      <a:schemeClr val="tx1"/>
                                    </a:solidFill>
                                    <a:latin typeface="Cambria Math"/>
                                  </a:rPr>
                                  <m:t>M</m:t>
                                </m:r>
                                <m:r>
                                  <a:rPr lang="es-PE" b="0">
                                    <a:solidFill>
                                      <a:schemeClr val="tx1"/>
                                    </a:solidFill>
                                    <a:latin typeface="Cambria Math"/>
                                  </a:rPr>
                                  <m:t>+#</m:t>
                                </m:r>
                                <m:r>
                                  <m:rPr>
                                    <m:sty m:val="p"/>
                                  </m:rPr>
                                  <a:rPr lang="es-PE" b="0">
                                    <a:solidFill>
                                      <a:schemeClr val="tx1"/>
                                    </a:solidFill>
                                    <a:latin typeface="Cambria Math"/>
                                  </a:rPr>
                                  <m:t>matches</m:t>
                                </m:r>
                              </m:oMath>
                            </m:oMathPara>
                          </a14:m>
                          <a:endParaRPr lang="es-PE">
                            <a:solidFill>
                              <a:schemeClr val="tx1"/>
                            </a:solidFill>
                          </a:endParaRPr>
                        </a:p>
                      </a:txBody>
                      <a:tcPr/>
                    </a:tc>
                    <a:tc>
                      <a:txBody>
                        <a:bodyPr/>
                        <a:lstStyle/>
                        <a:p>
                          <a:pPr algn="l">
                            <a:defRPr/>
                          </a:pPr>
                          <a:r>
                            <a:rPr lang="es-PE">
                              <a:solidFill>
                                <a:schemeClr val="tx1"/>
                              </a:solidFill>
                            </a:rPr>
                            <a:t>1) </a:t>
                          </a:r>
                          <a14:m>
                            <m:oMath xmlns:m="http://schemas.openxmlformats.org/officeDocument/2006/math">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2</m:t>
                                  </m:r>
                                </m:sub>
                              </m:sSub>
                              <m:r>
                                <m:rPr>
                                  <m:sty m:val="p"/>
                                </m:rPr>
                                <a:rPr lang="es-PE" b="0">
                                  <a:solidFill>
                                    <a:schemeClr val="tx1"/>
                                  </a:solidFill>
                                  <a:latin typeface="Cambria Math"/>
                                </a:rPr>
                                <m:t>M</m:t>
                              </m:r>
                              <m:r>
                                <a:rPr lang="es-PE">
                                  <a:solidFill>
                                    <a:schemeClr val="tx1"/>
                                  </a:solidFill>
                                  <a:latin typeface="Cambria Math"/>
                                </a:rPr>
                                <m:t>+</m:t>
                              </m:r>
                              <m:r>
                                <a:rPr lang="es-PE" b="0">
                                  <a:solidFill>
                                    <a:schemeClr val="tx1"/>
                                  </a:solidFill>
                                  <a:latin typeface="Cambria Math"/>
                                </a:rPr>
                                <m:t>𝑐𝐷</m:t>
                              </m:r>
                            </m:oMath>
                          </a14:m>
                          <a:endParaRPr lang="es-PE" b="0">
                            <a:solidFill>
                              <a:schemeClr val="tx1"/>
                            </a:solidFill>
                          </a:endParaRPr>
                        </a:p>
                        <a:p>
                          <a:pPr algn="l">
                            <a:defRPr/>
                          </a:pPr>
                          <a14:m>
                            <m:oMathPara xmlns:m="http://schemas.openxmlformats.org/officeDocument/2006/math">
                              <m:oMathParaPr>
                                <m:jc m:val="centerGroup"/>
                              </m:oMathParaPr>
                              <m:oMath xmlns:m="http://schemas.openxmlformats.org/officeDocument/2006/math">
                                <m:r>
                                  <a:rPr lang="es-ES" b="0" i="0">
                                    <a:solidFill>
                                      <a:schemeClr val="tx1"/>
                                    </a:solidFill>
                                    <a:latin typeface="Cambria Math"/>
                                  </a:rPr>
                                  <m:t>2) </m:t>
                                </m:r>
                                <m:r>
                                  <a:rPr lang="es-PE" b="0">
                                    <a:solidFill>
                                      <a:schemeClr val="tx1"/>
                                    </a:solidFill>
                                    <a:latin typeface="Cambria Math"/>
                                  </a:rPr>
                                  <m:t>𝑀</m:t>
                                </m:r>
                                <m:r>
                                  <a:rPr lang="es-PE">
                                    <a:solidFill>
                                      <a:schemeClr val="tx1"/>
                                    </a:solidFill>
                                    <a:latin typeface="Cambria Math"/>
                                  </a:rPr>
                                  <m:t>𝐷</m:t>
                                </m:r>
                              </m:oMath>
                            </m:oMathPara>
                          </a14:m>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 xmlns:m="http://schemas.openxmlformats.org/officeDocument/2006/math">
                              <m:r>
                                <a:rPr lang="es-ES" b="0" i="0">
                                  <a:solidFill>
                                    <a:schemeClr val="tx1"/>
                                  </a:solidFill>
                                  <a:latin typeface="Cambria Math"/>
                                </a:rPr>
                                <m:t>1)</m:t>
                              </m:r>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2</m:t>
                                  </m:r>
                                </m:sub>
                              </m:sSub>
                              <m:r>
                                <m:rPr>
                                  <m:sty m:val="p"/>
                                </m:rPr>
                                <a:rPr lang="es-PE" b="0">
                                  <a:solidFill>
                                    <a:schemeClr val="tx1"/>
                                  </a:solidFill>
                                  <a:latin typeface="Cambria Math"/>
                                </a:rPr>
                                <m:t>M</m:t>
                              </m:r>
                              <m:r>
                                <a:rPr lang="es-PE">
                                  <a:solidFill>
                                    <a:schemeClr val="tx1"/>
                                  </a:solidFill>
                                  <a:latin typeface="Cambria Math"/>
                                </a:rPr>
                                <m:t>+</m:t>
                              </m:r>
                              <m:r>
                                <a:rPr lang="es-PE" b="0">
                                  <a:solidFill>
                                    <a:schemeClr val="tx1"/>
                                  </a:solidFill>
                                  <a:latin typeface="Cambria Math"/>
                                </a:rPr>
                                <m:t>𝑐</m:t>
                              </m:r>
                            </m:oMath>
                          </a14:m>
                          <a:r>
                            <a:rPr lang="es-PE" b="0">
                              <a:solidFill>
                                <a:schemeClr val="tx1"/>
                              </a:solidFill>
                            </a:rPr>
                            <a:t>D</a:t>
                          </a:r>
                        </a:p>
                        <a:p>
                          <a:pPr marL="0" marR="0" lvl="0" indent="0" algn="ctr" defTabSz="914400">
                            <a:lnSpc>
                              <a:spcPct val="100000"/>
                            </a:lnSpc>
                            <a:spcBef>
                              <a:spcPts val="0"/>
                            </a:spcBef>
                            <a:spcAft>
                              <a:spcPts val="0"/>
                            </a:spcAft>
                            <a:buClr>
                              <a:srgbClr val="000000"/>
                            </a:buClr>
                            <a:buSzTx/>
                            <a:buFont typeface="Arial"/>
                            <a:buNone/>
                            <a:defRPr/>
                          </a:pPr>
                          <a:r>
                            <a:rPr lang="es-ES" b="0">
                              <a:solidFill>
                                <a:schemeClr val="tx1"/>
                              </a:solidFill>
                            </a:rPr>
                            <a:t>2) </a:t>
                          </a:r>
                          <a14:m>
                            <m:oMath xmlns:m="http://schemas.openxmlformats.org/officeDocument/2006/math">
                              <m:r>
                                <m:rPr>
                                  <m:sty m:val="p"/>
                                </m:rPr>
                                <a:rPr lang="es-ES" b="0" i="0">
                                  <a:solidFill>
                                    <a:schemeClr val="tx1"/>
                                  </a:solidFill>
                                  <a:latin typeface="Cambria Math"/>
                                </a:rPr>
                                <m:t>MD</m:t>
                              </m:r>
                            </m:oMath>
                          </a14:m>
                          <a:r>
                            <a:rPr lang="es-PE">
                              <a:solidFill>
                                <a:schemeClr val="tx1"/>
                              </a:solidFill>
                            </a:rPr>
                            <a:t> </a:t>
                          </a:r>
                        </a:p>
                      </a:txBody>
                      <a:tcPr/>
                    </a:tc>
                    <a:extLst>
                      <a:ext uri="{0D108BD9-81ED-4DB2-BD59-A6C34878D82A}">
                        <a16:rowId xmlns:a16="http://schemas.microsoft.com/office/drawing/2014/main" val="10002"/>
                      </a:ext>
                    </a:extLst>
                  </a:tr>
                  <a:tr h="458257">
                    <a:tc>
                      <a:txBody>
                        <a:bodyPr/>
                        <a:lstStyle/>
                        <a:p>
                          <a:pPr>
                            <a:defRPr/>
                          </a:pPr>
                          <a:r>
                            <a:rPr lang="es-PE">
                              <a:solidFill>
                                <a:schemeClr val="tx1"/>
                              </a:solidFill>
                            </a:rPr>
                            <a:t>Static Hash</a:t>
                          </a: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𝑀</m:t>
                                </m:r>
                                <m:r>
                                  <a:rPr lang="es-PE">
                                    <a:solidFill>
                                      <a:schemeClr val="tx1"/>
                                    </a:solidFill>
                                    <a:latin typeface="Cambria Math"/>
                                  </a:rPr>
                                  <m:t>𝐷</m:t>
                                </m:r>
                              </m:oMath>
                            </m:oMathPara>
                          </a14:m>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ES" b="0" i="0">
                                    <a:solidFill>
                                      <a:schemeClr val="tx1"/>
                                    </a:solidFill>
                                    <a:latin typeface="Cambria Math"/>
                                  </a:rPr>
                                  <m:t>1</m:t>
                                </m:r>
                                <m:r>
                                  <a:rPr lang="es-PE">
                                    <a:solidFill>
                                      <a:schemeClr val="tx1"/>
                                    </a:solidFill>
                                    <a:latin typeface="Cambria Math"/>
                                  </a:rPr>
                                  <m:t>𝐷</m:t>
                                </m:r>
                                <m:r>
                                  <a:rPr lang="es-PE" b="0">
                                    <a:solidFill>
                                      <a:schemeClr val="tx1"/>
                                    </a:solidFill>
                                    <a:latin typeface="Cambria Math"/>
                                  </a:rPr>
                                  <m:t>+</m:t>
                                </m:r>
                                <m:r>
                                  <a:rPr lang="es-PE" b="0">
                                    <a:solidFill>
                                      <a:schemeClr val="tx1"/>
                                    </a:solidFill>
                                    <a:latin typeface="Cambria Math"/>
                                  </a:rPr>
                                  <m:t>𝑐𝑜𝑙𝑙𝑖𝑠𝑖𝑜𝑛</m:t>
                                </m:r>
                              </m:oMath>
                            </m:oMathPara>
                          </a14:m>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𝑀</m:t>
                                </m:r>
                                <m:r>
                                  <a:rPr lang="es-PE">
                                    <a:solidFill>
                                      <a:schemeClr val="tx1"/>
                                    </a:solidFill>
                                    <a:latin typeface="Cambria Math"/>
                                  </a:rPr>
                                  <m:t>𝐷</m:t>
                                </m:r>
                              </m:oMath>
                            </m:oMathPara>
                          </a14:m>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r>
                                  <a:rPr lang="es-PE" b="0">
                                    <a:solidFill>
                                      <a:schemeClr val="tx1"/>
                                    </a:solidFill>
                                    <a:latin typeface="Cambria Math"/>
                                  </a:rPr>
                                  <m:t>+</m:t>
                                </m:r>
                                <m:r>
                                  <a:rPr lang="es-PE" b="0">
                                    <a:solidFill>
                                      <a:schemeClr val="tx1"/>
                                    </a:solidFill>
                                    <a:latin typeface="Cambria Math"/>
                                  </a:rPr>
                                  <m:t>𝑐𝑜𝑙𝑙𝑖𝑠𝑖𝑜𝑛</m:t>
                                </m:r>
                              </m:oMath>
                            </m:oMathPara>
                          </a14:m>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r>
                                  <a:rPr lang="es-PE" b="0">
                                    <a:solidFill>
                                      <a:schemeClr val="tx1"/>
                                    </a:solidFill>
                                    <a:latin typeface="Cambria Math"/>
                                  </a:rPr>
                                  <m:t>+</m:t>
                                </m:r>
                                <m:r>
                                  <a:rPr lang="es-PE" b="0">
                                    <a:solidFill>
                                      <a:schemeClr val="tx1"/>
                                    </a:solidFill>
                                    <a:latin typeface="Cambria Math"/>
                                  </a:rPr>
                                  <m:t>𝑐𝑜𝑙𝑙𝑖𝑠𝑖𝑜𝑛</m:t>
                                </m:r>
                              </m:oMath>
                            </m:oMathPara>
                          </a14:m>
                          <a:endParaRPr lang="es-PE">
                            <a:solidFill>
                              <a:schemeClr val="tx1"/>
                            </a:solidFill>
                          </a:endParaRPr>
                        </a:p>
                      </a:txBody>
                      <a:tcPr/>
                    </a:tc>
                    <a:extLst>
                      <a:ext uri="{0D108BD9-81ED-4DB2-BD59-A6C34878D82A}">
                        <a16:rowId xmlns:a16="http://schemas.microsoft.com/office/drawing/2014/main" val="10003"/>
                      </a:ext>
                    </a:extLst>
                  </a:tr>
                  <a:tr h="640303">
                    <a:tc>
                      <a:txBody>
                        <a:bodyPr/>
                        <a:lstStyle/>
                        <a:p>
                          <a:pPr>
                            <a:defRPr/>
                          </a:pPr>
                          <a:r>
                            <a:rPr lang="es-PE">
                              <a:solidFill>
                                <a:schemeClr val="tx1"/>
                              </a:solidFill>
                            </a:rPr>
                            <a:t>B+ Tree</a:t>
                          </a:r>
                        </a:p>
                      </a:txBody>
                      <a:tcPr/>
                    </a:tc>
                    <a:tc>
                      <a:txBody>
                        <a:bodyPr/>
                        <a:lstStyle/>
                        <a:p>
                          <a:pPr algn="l">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𝑀𝐷</m:t>
                                </m:r>
                              </m:oMath>
                            </m:oMathPara>
                          </a14:m>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𝑅</m:t>
                                    </m:r>
                                    <m:r>
                                      <a:rPr lang="es-PE" b="0">
                                        <a:solidFill>
                                          <a:schemeClr val="tx1"/>
                                        </a:solidFill>
                                        <a:latin typeface="Cambria Math"/>
                                      </a:rPr>
                                      <m:t>/2</m:t>
                                    </m:r>
                                  </m:sub>
                                </m:sSub>
                                <m:r>
                                  <a:rPr lang="es-PE" b="0">
                                    <a:solidFill>
                                      <a:schemeClr val="tx1"/>
                                    </a:solidFill>
                                    <a:latin typeface="Cambria Math"/>
                                  </a:rPr>
                                  <m:t>(</m:t>
                                </m:r>
                                <m:r>
                                  <a:rPr lang="es-PE" b="0">
                                    <a:solidFill>
                                      <a:schemeClr val="tx1"/>
                                    </a:solidFill>
                                    <a:latin typeface="Cambria Math"/>
                                  </a:rPr>
                                  <m:t>𝑀</m:t>
                                </m:r>
                                <m:r>
                                  <a:rPr lang="es-PE" b="0">
                                    <a:solidFill>
                                      <a:schemeClr val="tx1"/>
                                    </a:solidFill>
                                    <a:latin typeface="Cambria Math"/>
                                  </a:rPr>
                                  <m:t>)</m:t>
                                </m:r>
                              </m:oMath>
                            </m:oMathPara>
                          </a14:m>
                          <a:endParaRPr lang="es-PE">
                            <a:solidFill>
                              <a:schemeClr val="tx1"/>
                            </a:solidFill>
                          </a:endParaRPr>
                        </a:p>
                        <a:p>
                          <a:pPr algn="l">
                            <a:defRPr/>
                          </a:pPr>
                          <a:endParaRPr lang="es-PE">
                            <a:solidFill>
                              <a:schemeClr val="tx1"/>
                            </a:solidFill>
                          </a:endParaRP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𝑅</m:t>
                                    </m:r>
                                    <m:r>
                                      <a:rPr lang="es-PE" b="0">
                                        <a:solidFill>
                                          <a:schemeClr val="tx1"/>
                                        </a:solidFill>
                                        <a:latin typeface="Cambria Math"/>
                                      </a:rPr>
                                      <m:t>/2</m:t>
                                    </m:r>
                                  </m:sub>
                                </m:sSub>
                                <m:r>
                                  <a:rPr lang="es-PE" b="0">
                                    <a:solidFill>
                                      <a:schemeClr val="tx1"/>
                                    </a:solidFill>
                                    <a:latin typeface="Cambria Math"/>
                                  </a:rPr>
                                  <m:t>(</m:t>
                                </m:r>
                                <m:r>
                                  <a:rPr lang="es-PE" b="0">
                                    <a:solidFill>
                                      <a:schemeClr val="tx1"/>
                                    </a:solidFill>
                                    <a:latin typeface="Cambria Math"/>
                                  </a:rPr>
                                  <m:t>𝑀</m:t>
                                </m:r>
                                <m:r>
                                  <a:rPr lang="es-PE" b="0">
                                    <a:solidFill>
                                      <a:schemeClr val="tx1"/>
                                    </a:solidFill>
                                    <a:latin typeface="Cambria Math"/>
                                  </a:rPr>
                                  <m:t>)</m:t>
                                </m:r>
                              </m:oMath>
                            </m:oMathPara>
                          </a14:m>
                          <a:endParaRPr lang="es-PE">
                            <a:solidFill>
                              <a:schemeClr val="tx1"/>
                            </a:solidFill>
                          </a:endParaRPr>
                        </a:p>
                        <a:p>
                          <a:pPr algn="l">
                            <a:defRPr/>
                          </a:pPr>
                          <a14:m>
                            <m:oMathPara xmlns:m="http://schemas.openxmlformats.org/officeDocument/2006/math">
                              <m:oMathParaPr>
                                <m:jc m:val="centerGroup"/>
                              </m:oMathParaPr>
                              <m:oMath xmlns:m="http://schemas.openxmlformats.org/officeDocument/2006/math">
                                <m:r>
                                  <a:rPr lang="es-PE" b="0">
                                    <a:solidFill>
                                      <a:schemeClr val="tx1"/>
                                    </a:solidFill>
                                    <a:latin typeface="Cambria Math"/>
                                  </a:rPr>
                                  <m:t>+#</m:t>
                                </m:r>
                                <m:r>
                                  <m:rPr>
                                    <m:sty m:val="p"/>
                                  </m:rPr>
                                  <a:rPr lang="es-PE" b="0">
                                    <a:solidFill>
                                      <a:schemeClr val="tx1"/>
                                    </a:solidFill>
                                    <a:latin typeface="Cambria Math"/>
                                  </a:rPr>
                                  <m:t>matches</m:t>
                                </m:r>
                              </m:oMath>
                            </m:oMathPara>
                          </a14:m>
                          <a:endParaRPr lang="es-PE">
                            <a:solidFill>
                              <a:schemeClr val="tx1"/>
                            </a:solidFill>
                          </a:endParaRPr>
                        </a:p>
                      </a:txBody>
                      <a:tcPr/>
                    </a:tc>
                    <a:tc>
                      <a:txBody>
                        <a:bodyPr/>
                        <a:lstStyle/>
                        <a:p>
                          <a:pPr marL="0" marR="0" lvl="0" indent="0" algn="l" defTabSz="685800">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𝑅</m:t>
                                    </m:r>
                                    <m:r>
                                      <a:rPr lang="es-PE" b="0">
                                        <a:solidFill>
                                          <a:schemeClr val="tx1"/>
                                        </a:solidFill>
                                        <a:latin typeface="Cambria Math"/>
                                      </a:rPr>
                                      <m:t>/2</m:t>
                                    </m:r>
                                  </m:sub>
                                </m:sSub>
                                <m:r>
                                  <a:rPr lang="es-PE" b="0">
                                    <a:solidFill>
                                      <a:schemeClr val="tx1"/>
                                    </a:solidFill>
                                    <a:latin typeface="Cambria Math"/>
                                  </a:rPr>
                                  <m:t>(</m:t>
                                </m:r>
                                <m:r>
                                  <a:rPr lang="es-PE" b="0">
                                    <a:solidFill>
                                      <a:schemeClr val="tx1"/>
                                    </a:solidFill>
                                    <a:latin typeface="Cambria Math"/>
                                  </a:rPr>
                                  <m:t>𝑀</m:t>
                                </m:r>
                                <m:r>
                                  <a:rPr lang="es-PE" b="0">
                                    <a:solidFill>
                                      <a:schemeClr val="tx1"/>
                                    </a:solidFill>
                                    <a:latin typeface="Cambria Math"/>
                                  </a:rPr>
                                  <m:t>)</m:t>
                                </m:r>
                              </m:oMath>
                            </m:oMathPara>
                          </a14:m>
                          <a:endParaRPr lang="es-PE">
                            <a:solidFill>
                              <a:schemeClr val="tx1"/>
                            </a:solidFill>
                          </a:endParaRPr>
                        </a:p>
                        <a:p>
                          <a:pPr algn="l">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m:t>
                                </m:r>
                                <m:r>
                                  <a:rPr lang="es-PE" b="0">
                                    <a:solidFill>
                                      <a:schemeClr val="tx1"/>
                                    </a:solidFill>
                                    <a:latin typeface="Cambria Math"/>
                                  </a:rPr>
                                  <m:t>𝑟𝑒𝑎𝑠𝑖𝑔𝑛𝑎𝑐𝑖𝑜𝑛</m:t>
                                </m:r>
                              </m:oMath>
                            </m:oMathPara>
                          </a14:m>
                          <a:endParaRPr lang="es-PE">
                            <a:solidFill>
                              <a:schemeClr val="tx1"/>
                            </a:solidFill>
                          </a:endParaRPr>
                        </a:p>
                      </a:txBody>
                      <a:tcPr/>
                    </a:tc>
                    <a:tc>
                      <a:txBody>
                        <a:bodyPr/>
                        <a:lstStyle/>
                        <a:p>
                          <a:pPr marL="0" marR="0" lvl="0" indent="0" algn="l" defTabSz="685800">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𝐷</m:t>
                                </m:r>
                                <m:sSub>
                                  <m:sSubPr>
                                    <m:ctrlPr>
                                      <a:rPr lang="es-PE" i="1">
                                        <a:solidFill>
                                          <a:schemeClr val="tx1"/>
                                        </a:solidFill>
                                        <a:latin typeface="Cambria Math" panose="02040503050406030204" pitchFamily="18" charset="0"/>
                                        <a:ea typeface="Cambria Math"/>
                                        <a:cs typeface="Cambria Math"/>
                                      </a:rPr>
                                    </m:ctrlPr>
                                  </m:sSubPr>
                                  <m:e>
                                    <m:r>
                                      <a:rPr lang="es-PE" b="0">
                                        <a:solidFill>
                                          <a:schemeClr val="tx1"/>
                                        </a:solidFill>
                                        <a:latin typeface="Cambria Math"/>
                                      </a:rPr>
                                      <m:t>𝑙𝑜𝑔</m:t>
                                    </m:r>
                                  </m:e>
                                  <m:sub>
                                    <m:r>
                                      <a:rPr lang="es-PE" b="0">
                                        <a:solidFill>
                                          <a:schemeClr val="tx1"/>
                                        </a:solidFill>
                                        <a:latin typeface="Cambria Math"/>
                                      </a:rPr>
                                      <m:t>𝑅</m:t>
                                    </m:r>
                                    <m:r>
                                      <a:rPr lang="es-PE" b="0">
                                        <a:solidFill>
                                          <a:schemeClr val="tx1"/>
                                        </a:solidFill>
                                        <a:latin typeface="Cambria Math"/>
                                      </a:rPr>
                                      <m:t>/2</m:t>
                                    </m:r>
                                  </m:sub>
                                </m:sSub>
                                <m:r>
                                  <a:rPr lang="es-PE" b="0">
                                    <a:solidFill>
                                      <a:schemeClr val="tx1"/>
                                    </a:solidFill>
                                    <a:latin typeface="Cambria Math"/>
                                  </a:rPr>
                                  <m:t>(</m:t>
                                </m:r>
                                <m:r>
                                  <a:rPr lang="es-PE" b="0">
                                    <a:solidFill>
                                      <a:schemeClr val="tx1"/>
                                    </a:solidFill>
                                    <a:latin typeface="Cambria Math"/>
                                  </a:rPr>
                                  <m:t>𝑀</m:t>
                                </m:r>
                                <m:r>
                                  <a:rPr lang="es-PE" b="0">
                                    <a:solidFill>
                                      <a:schemeClr val="tx1"/>
                                    </a:solidFill>
                                    <a:latin typeface="Cambria Math"/>
                                  </a:rPr>
                                  <m:t>)</m:t>
                                </m:r>
                              </m:oMath>
                            </m:oMathPara>
                          </a14:m>
                          <a:endParaRPr lang="es-PE">
                            <a:solidFill>
                              <a:schemeClr val="tx1"/>
                            </a:solidFill>
                          </a:endParaRPr>
                        </a:p>
                        <a:p>
                          <a:pPr algn="l">
                            <a:defRPr/>
                          </a:pPr>
                          <a14:m>
                            <m:oMathPara xmlns:m="http://schemas.openxmlformats.org/officeDocument/2006/math">
                              <m:oMathParaPr>
                                <m:jc m:val="centerGroup"/>
                              </m:oMathParaPr>
                              <m:oMath xmlns:m="http://schemas.openxmlformats.org/officeDocument/2006/math">
                                <m:r>
                                  <a:rPr lang="es-PE">
                                    <a:solidFill>
                                      <a:schemeClr val="tx1"/>
                                    </a:solidFill>
                                    <a:latin typeface="Cambria Math"/>
                                  </a:rPr>
                                  <m:t>+</m:t>
                                </m:r>
                                <m:r>
                                  <a:rPr lang="es-PE" b="0">
                                    <a:solidFill>
                                      <a:schemeClr val="tx1"/>
                                    </a:solidFill>
                                    <a:latin typeface="Cambria Math"/>
                                  </a:rPr>
                                  <m:t>𝑟𝑒𝑎𝑠𝑖𝑔𝑛𝑎𝑐𝑖𝑜𝑛</m:t>
                                </m:r>
                              </m:oMath>
                            </m:oMathPara>
                          </a14:m>
                          <a:endParaRPr lang="es-PE">
                            <a:solidFill>
                              <a:schemeClr val="tx1"/>
                            </a:solidFill>
                          </a:endParaRPr>
                        </a:p>
                      </a:txBody>
                      <a:tcPr/>
                    </a:tc>
                    <a:extLst>
                      <a:ext uri="{0D108BD9-81ED-4DB2-BD59-A6C34878D82A}">
                        <a16:rowId xmlns:a16="http://schemas.microsoft.com/office/drawing/2014/main" val="10004"/>
                      </a:ext>
                    </a:extLst>
                  </a:tr>
                </a:tbl>
              </a:graphicData>
            </a:graphic>
          </p:graphicFrame>
        </mc:Choice>
        <mc:Fallback>
          <p:graphicFrame>
            <p:nvGraphicFramePr>
              <p:cNvPr id="6" name="Tabla 3"/>
              <p:cNvGraphicFramePr>
                <a:graphicFrameLocks noGrp="1"/>
              </p:cNvGraphicFramePr>
              <p:nvPr/>
            </p:nvGraphicFramePr>
            <p:xfrm>
              <a:off x="289775" y="1348740"/>
              <a:ext cx="8313312" cy="2517994"/>
            </p:xfrm>
            <a:graphic>
              <a:graphicData uri="http://schemas.openxmlformats.org/drawingml/2006/table">
                <a:tbl>
                  <a:tblPr firstRow="1" bandRow="1">
                    <a:tableStyleId>{AA5B4665-897D-A163-5B4D-56B6F861BFC2}</a:tableStyleId>
                  </a:tblPr>
                  <a:tblGrid>
                    <a:gridCol w="1107583">
                      <a:extLst>
                        <a:ext uri="{9D8B030D-6E8A-4147-A177-3AD203B41FA5}">
                          <a16:colId xmlns:a16="http://schemas.microsoft.com/office/drawing/2014/main" val="20000"/>
                        </a:ext>
                      </a:extLst>
                    </a:gridCol>
                    <a:gridCol w="1114022">
                      <a:extLst>
                        <a:ext uri="{9D8B030D-6E8A-4147-A177-3AD203B41FA5}">
                          <a16:colId xmlns:a16="http://schemas.microsoft.com/office/drawing/2014/main" val="20001"/>
                        </a:ext>
                      </a:extLst>
                    </a:gridCol>
                    <a:gridCol w="1455313">
                      <a:extLst>
                        <a:ext uri="{9D8B030D-6E8A-4147-A177-3AD203B41FA5}">
                          <a16:colId xmlns:a16="http://schemas.microsoft.com/office/drawing/2014/main" val="20002"/>
                        </a:ext>
                      </a:extLst>
                    </a:gridCol>
                    <a:gridCol w="1693572">
                      <a:extLst>
                        <a:ext uri="{9D8B030D-6E8A-4147-A177-3AD203B41FA5}">
                          <a16:colId xmlns:a16="http://schemas.microsoft.com/office/drawing/2014/main" val="20003"/>
                        </a:ext>
                      </a:extLst>
                    </a:gridCol>
                    <a:gridCol w="1461752">
                      <a:extLst>
                        <a:ext uri="{9D8B030D-6E8A-4147-A177-3AD203B41FA5}">
                          <a16:colId xmlns:a16="http://schemas.microsoft.com/office/drawing/2014/main" val="20004"/>
                        </a:ext>
                      </a:extLst>
                    </a:gridCol>
                    <a:gridCol w="1481070">
                      <a:extLst>
                        <a:ext uri="{9D8B030D-6E8A-4147-A177-3AD203B41FA5}">
                          <a16:colId xmlns:a16="http://schemas.microsoft.com/office/drawing/2014/main" val="20005"/>
                        </a:ext>
                      </a:extLst>
                    </a:gridCol>
                  </a:tblGrid>
                  <a:tr h="458257">
                    <a:tc>
                      <a:txBody>
                        <a:bodyPr/>
                        <a:lstStyle/>
                        <a:p>
                          <a:pPr>
                            <a:defRPr/>
                          </a:pPr>
                          <a:r>
                            <a:rPr lang="es-PE"/>
                            <a:t> </a:t>
                          </a:r>
                        </a:p>
                      </a:txBody>
                      <a:tcPr/>
                    </a:tc>
                    <a:tc>
                      <a:txBody>
                        <a:bodyPr/>
                        <a:lstStyle/>
                        <a:p>
                          <a:pPr>
                            <a:defRPr/>
                          </a:pPr>
                          <a:r>
                            <a:rPr lang="es-PE"/>
                            <a:t>Scan</a:t>
                          </a:r>
                        </a:p>
                      </a:txBody>
                      <a:tcPr/>
                    </a:tc>
                    <a:tc>
                      <a:txBody>
                        <a:bodyPr/>
                        <a:lstStyle/>
                        <a:p>
                          <a:pPr>
                            <a:defRPr/>
                          </a:pPr>
                          <a:r>
                            <a:rPr lang="es-PE"/>
                            <a:t>Equality</a:t>
                          </a:r>
                        </a:p>
                      </a:txBody>
                      <a:tcPr/>
                    </a:tc>
                    <a:tc>
                      <a:txBody>
                        <a:bodyPr/>
                        <a:lstStyle/>
                        <a:p>
                          <a:pPr>
                            <a:defRPr/>
                          </a:pPr>
                          <a:r>
                            <a:rPr lang="en-US" sz="1400" b="1" u="none" strike="noStrike" cap="none">
                              <a:solidFill>
                                <a:schemeClr val="lt1"/>
                              </a:solidFill>
                            </a:rPr>
                            <a:t>Range</a:t>
                          </a:r>
                          <a:endParaRPr lang="es-PE"/>
                        </a:p>
                      </a:txBody>
                      <a:tcPr/>
                    </a:tc>
                    <a:tc>
                      <a:txBody>
                        <a:bodyPr/>
                        <a:lstStyle/>
                        <a:p>
                          <a:pPr>
                            <a:defRPr/>
                          </a:pPr>
                          <a:r>
                            <a:rPr lang="en-US" sz="1400" b="1" u="none" strike="noStrike" cap="none">
                              <a:solidFill>
                                <a:schemeClr val="lt1"/>
                              </a:solidFill>
                            </a:rPr>
                            <a:t>Insert</a:t>
                          </a:r>
                          <a:endParaRPr lang="es-PE"/>
                        </a:p>
                      </a:txBody>
                      <a:tcPr/>
                    </a:tc>
                    <a:tc>
                      <a:txBody>
                        <a:bodyPr/>
                        <a:lstStyle/>
                        <a:p>
                          <a:pPr>
                            <a:defRPr/>
                          </a:pPr>
                          <a:r>
                            <a:rPr lang="es-PE"/>
                            <a:t>Delete</a:t>
                          </a:r>
                        </a:p>
                      </a:txBody>
                      <a:tcPr/>
                    </a:tc>
                    <a:extLst>
                      <a:ext uri="{0D108BD9-81ED-4DB2-BD59-A6C34878D82A}">
                        <a16:rowId xmlns:a16="http://schemas.microsoft.com/office/drawing/2014/main" val="10000"/>
                      </a:ext>
                    </a:extLst>
                  </a:tr>
                  <a:tr h="458257">
                    <a:tc>
                      <a:txBody>
                        <a:bodyPr/>
                        <a:lstStyle/>
                        <a:p>
                          <a:pPr>
                            <a:defRPr/>
                          </a:pPr>
                          <a:r>
                            <a:rPr lang="es-PE">
                              <a:solidFill>
                                <a:schemeClr val="tx1"/>
                              </a:solidFill>
                            </a:rPr>
                            <a:t>Heap</a:t>
                          </a:r>
                        </a:p>
                      </a:txBody>
                      <a:tcPr/>
                    </a:tc>
                    <a:tc>
                      <a:txBody>
                        <a:bodyPr/>
                        <a:lstStyle/>
                        <a:p>
                          <a:endParaRPr lang="es-PE"/>
                        </a:p>
                      </a:txBody>
                      <a:tcPr>
                        <a:blipFill>
                          <a:blip r:embed="rId2"/>
                          <a:stretch>
                            <a:fillRect l="-100000" t="-100000" r="-548634" b="-348684"/>
                          </a:stretch>
                        </a:blipFill>
                      </a:tcPr>
                    </a:tc>
                    <a:tc>
                      <a:txBody>
                        <a:bodyPr/>
                        <a:lstStyle/>
                        <a:p>
                          <a:endParaRPr lang="es-PE"/>
                        </a:p>
                      </a:txBody>
                      <a:tcPr>
                        <a:blipFill>
                          <a:blip r:embed="rId2"/>
                          <a:stretch>
                            <a:fillRect l="-153138" t="-100000" r="-320084" b="-348684"/>
                          </a:stretch>
                        </a:blipFill>
                      </a:tcPr>
                    </a:tc>
                    <a:tc>
                      <a:txBody>
                        <a:bodyPr/>
                        <a:lstStyle/>
                        <a:p>
                          <a:endParaRPr lang="es-PE"/>
                        </a:p>
                      </a:txBody>
                      <a:tcPr>
                        <a:blipFill>
                          <a:blip r:embed="rId2"/>
                          <a:stretch>
                            <a:fillRect l="-217626" t="-100000" r="-175180" b="-348684"/>
                          </a:stretch>
                        </a:blipFill>
                      </a:tcPr>
                    </a:tc>
                    <a:tc>
                      <a:txBody>
                        <a:bodyPr/>
                        <a:lstStyle/>
                        <a:p>
                          <a:endParaRPr lang="es-PE"/>
                        </a:p>
                      </a:txBody>
                      <a:tcPr>
                        <a:blipFill>
                          <a:blip r:embed="rId2"/>
                          <a:stretch>
                            <a:fillRect l="-367917" t="-100000" r="-102917" b="-348684"/>
                          </a:stretch>
                        </a:blipFill>
                      </a:tcPr>
                    </a:tc>
                    <a:tc>
                      <a:txBody>
                        <a:bodyPr/>
                        <a:lstStyle/>
                        <a:p>
                          <a:endParaRPr lang="es-PE"/>
                        </a:p>
                      </a:txBody>
                      <a:tcPr>
                        <a:blipFill>
                          <a:blip r:embed="rId2"/>
                          <a:stretch>
                            <a:fillRect l="-462140" t="-100000" r="-1646" b="-348684"/>
                          </a:stretch>
                        </a:blipFill>
                      </a:tcPr>
                    </a:tc>
                    <a:extLst>
                      <a:ext uri="{0D108BD9-81ED-4DB2-BD59-A6C34878D82A}">
                        <a16:rowId xmlns:a16="http://schemas.microsoft.com/office/drawing/2014/main" val="10001"/>
                      </a:ext>
                    </a:extLst>
                  </a:tr>
                  <a:tr h="502920">
                    <a:tc>
                      <a:txBody>
                        <a:bodyPr/>
                        <a:lstStyle/>
                        <a:p>
                          <a:pPr>
                            <a:defRPr/>
                          </a:pPr>
                          <a:r>
                            <a:rPr lang="es-PE">
                              <a:solidFill>
                                <a:schemeClr val="tx1"/>
                              </a:solidFill>
                            </a:rPr>
                            <a:t>Sorted</a:t>
                          </a:r>
                        </a:p>
                      </a:txBody>
                      <a:tcPr/>
                    </a:tc>
                    <a:tc>
                      <a:txBody>
                        <a:bodyPr/>
                        <a:lstStyle/>
                        <a:p>
                          <a:endParaRPr lang="es-PE"/>
                        </a:p>
                      </a:txBody>
                      <a:tcPr>
                        <a:blipFill>
                          <a:blip r:embed="rId2"/>
                          <a:stretch>
                            <a:fillRect l="-100000" t="-185366" r="-548634" b="-223171"/>
                          </a:stretch>
                        </a:blipFill>
                      </a:tcPr>
                    </a:tc>
                    <a:tc>
                      <a:txBody>
                        <a:bodyPr/>
                        <a:lstStyle/>
                        <a:p>
                          <a:endParaRPr lang="es-PE"/>
                        </a:p>
                      </a:txBody>
                      <a:tcPr>
                        <a:blipFill>
                          <a:blip r:embed="rId2"/>
                          <a:stretch>
                            <a:fillRect l="-153138" t="-185366" r="-320084" b="-223171"/>
                          </a:stretch>
                        </a:blipFill>
                      </a:tcPr>
                    </a:tc>
                    <a:tc>
                      <a:txBody>
                        <a:bodyPr/>
                        <a:lstStyle/>
                        <a:p>
                          <a:endParaRPr lang="es-PE"/>
                        </a:p>
                      </a:txBody>
                      <a:tcPr>
                        <a:blipFill>
                          <a:blip r:embed="rId2"/>
                          <a:stretch>
                            <a:fillRect l="-217626" t="-185366" r="-175180" b="-223171"/>
                          </a:stretch>
                        </a:blipFill>
                      </a:tcPr>
                    </a:tc>
                    <a:tc>
                      <a:txBody>
                        <a:bodyPr/>
                        <a:lstStyle/>
                        <a:p>
                          <a:endParaRPr lang="es-PE"/>
                        </a:p>
                      </a:txBody>
                      <a:tcPr>
                        <a:blipFill>
                          <a:blip r:embed="rId2"/>
                          <a:stretch>
                            <a:fillRect l="-367917" t="-185366" r="-102917" b="-223171"/>
                          </a:stretch>
                        </a:blipFill>
                      </a:tcPr>
                    </a:tc>
                    <a:tc>
                      <a:txBody>
                        <a:bodyPr/>
                        <a:lstStyle/>
                        <a:p>
                          <a:endParaRPr lang="es-PE"/>
                        </a:p>
                      </a:txBody>
                      <a:tcPr>
                        <a:blipFill>
                          <a:blip r:embed="rId2"/>
                          <a:stretch>
                            <a:fillRect l="-462140" t="-185366" r="-1646" b="-223171"/>
                          </a:stretch>
                        </a:blipFill>
                      </a:tcPr>
                    </a:tc>
                    <a:extLst>
                      <a:ext uri="{0D108BD9-81ED-4DB2-BD59-A6C34878D82A}">
                        <a16:rowId xmlns:a16="http://schemas.microsoft.com/office/drawing/2014/main" val="10002"/>
                      </a:ext>
                    </a:extLst>
                  </a:tr>
                  <a:tr h="458257">
                    <a:tc>
                      <a:txBody>
                        <a:bodyPr/>
                        <a:lstStyle/>
                        <a:p>
                          <a:pPr>
                            <a:defRPr/>
                          </a:pPr>
                          <a:r>
                            <a:rPr lang="es-PE">
                              <a:solidFill>
                                <a:schemeClr val="tx1"/>
                              </a:solidFill>
                            </a:rPr>
                            <a:t>Static Hash</a:t>
                          </a:r>
                        </a:p>
                      </a:txBody>
                      <a:tcPr/>
                    </a:tc>
                    <a:tc>
                      <a:txBody>
                        <a:bodyPr/>
                        <a:lstStyle/>
                        <a:p>
                          <a:endParaRPr lang="es-PE"/>
                        </a:p>
                      </a:txBody>
                      <a:tcPr>
                        <a:blipFill>
                          <a:blip r:embed="rId2"/>
                          <a:stretch>
                            <a:fillRect l="-100000" t="-307895" r="-548634" b="-140789"/>
                          </a:stretch>
                        </a:blipFill>
                      </a:tcPr>
                    </a:tc>
                    <a:tc>
                      <a:txBody>
                        <a:bodyPr/>
                        <a:lstStyle/>
                        <a:p>
                          <a:endParaRPr lang="es-PE"/>
                        </a:p>
                      </a:txBody>
                      <a:tcPr>
                        <a:blipFill>
                          <a:blip r:embed="rId2"/>
                          <a:stretch>
                            <a:fillRect l="-153138" t="-307895" r="-320084" b="-140789"/>
                          </a:stretch>
                        </a:blipFill>
                      </a:tcPr>
                    </a:tc>
                    <a:tc>
                      <a:txBody>
                        <a:bodyPr/>
                        <a:lstStyle/>
                        <a:p>
                          <a:endParaRPr lang="es-PE"/>
                        </a:p>
                      </a:txBody>
                      <a:tcPr>
                        <a:blipFill>
                          <a:blip r:embed="rId2"/>
                          <a:stretch>
                            <a:fillRect l="-217626" t="-307895" r="-175180" b="-140789"/>
                          </a:stretch>
                        </a:blipFill>
                      </a:tcPr>
                    </a:tc>
                    <a:tc>
                      <a:txBody>
                        <a:bodyPr/>
                        <a:lstStyle/>
                        <a:p>
                          <a:endParaRPr lang="es-PE"/>
                        </a:p>
                      </a:txBody>
                      <a:tcPr>
                        <a:blipFill>
                          <a:blip r:embed="rId2"/>
                          <a:stretch>
                            <a:fillRect l="-367917" t="-307895" r="-102917" b="-140789"/>
                          </a:stretch>
                        </a:blipFill>
                      </a:tcPr>
                    </a:tc>
                    <a:tc>
                      <a:txBody>
                        <a:bodyPr/>
                        <a:lstStyle/>
                        <a:p>
                          <a:endParaRPr lang="es-PE"/>
                        </a:p>
                      </a:txBody>
                      <a:tcPr>
                        <a:blipFill>
                          <a:blip r:embed="rId2"/>
                          <a:stretch>
                            <a:fillRect l="-462140" t="-307895" r="-1646" b="-140789"/>
                          </a:stretch>
                        </a:blipFill>
                      </a:tcPr>
                    </a:tc>
                    <a:extLst>
                      <a:ext uri="{0D108BD9-81ED-4DB2-BD59-A6C34878D82A}">
                        <a16:rowId xmlns:a16="http://schemas.microsoft.com/office/drawing/2014/main" val="10003"/>
                      </a:ext>
                    </a:extLst>
                  </a:tr>
                  <a:tr h="640303">
                    <a:tc>
                      <a:txBody>
                        <a:bodyPr/>
                        <a:lstStyle/>
                        <a:p>
                          <a:pPr>
                            <a:defRPr/>
                          </a:pPr>
                          <a:r>
                            <a:rPr lang="es-PE">
                              <a:solidFill>
                                <a:schemeClr val="tx1"/>
                              </a:solidFill>
                            </a:rPr>
                            <a:t>B+ Tree</a:t>
                          </a:r>
                        </a:p>
                      </a:txBody>
                      <a:tcPr/>
                    </a:tc>
                    <a:tc>
                      <a:txBody>
                        <a:bodyPr/>
                        <a:lstStyle/>
                        <a:p>
                          <a:endParaRPr lang="es-PE"/>
                        </a:p>
                      </a:txBody>
                      <a:tcPr>
                        <a:blipFill>
                          <a:blip r:embed="rId2"/>
                          <a:stretch>
                            <a:fillRect l="-100000" t="-295238" r="-548634" b="-1905"/>
                          </a:stretch>
                        </a:blipFill>
                      </a:tcPr>
                    </a:tc>
                    <a:tc>
                      <a:txBody>
                        <a:bodyPr/>
                        <a:lstStyle/>
                        <a:p>
                          <a:endParaRPr lang="es-PE"/>
                        </a:p>
                      </a:txBody>
                      <a:tcPr>
                        <a:blipFill>
                          <a:blip r:embed="rId2"/>
                          <a:stretch>
                            <a:fillRect l="-153138" t="-295238" r="-320084" b="-1905"/>
                          </a:stretch>
                        </a:blipFill>
                      </a:tcPr>
                    </a:tc>
                    <a:tc>
                      <a:txBody>
                        <a:bodyPr/>
                        <a:lstStyle/>
                        <a:p>
                          <a:endParaRPr lang="es-PE"/>
                        </a:p>
                      </a:txBody>
                      <a:tcPr>
                        <a:blipFill>
                          <a:blip r:embed="rId2"/>
                          <a:stretch>
                            <a:fillRect l="-217626" t="-295238" r="-175180" b="-1905"/>
                          </a:stretch>
                        </a:blipFill>
                      </a:tcPr>
                    </a:tc>
                    <a:tc>
                      <a:txBody>
                        <a:bodyPr/>
                        <a:lstStyle/>
                        <a:p>
                          <a:endParaRPr lang="es-PE"/>
                        </a:p>
                      </a:txBody>
                      <a:tcPr>
                        <a:blipFill>
                          <a:blip r:embed="rId2"/>
                          <a:stretch>
                            <a:fillRect l="-367917" t="-295238" r="-102917" b="-1905"/>
                          </a:stretch>
                        </a:blipFill>
                      </a:tcPr>
                    </a:tc>
                    <a:tc>
                      <a:txBody>
                        <a:bodyPr/>
                        <a:lstStyle/>
                        <a:p>
                          <a:endParaRPr lang="es-PE"/>
                        </a:p>
                      </a:txBody>
                      <a:tcPr>
                        <a:blipFill>
                          <a:blip r:embed="rId2"/>
                          <a:stretch>
                            <a:fillRect l="-462140" t="-295238" r="-1646" b="-1905"/>
                          </a:stretch>
                        </a:blipFill>
                      </a:tcPr>
                    </a:tc>
                    <a:extLst>
                      <a:ext uri="{0D108BD9-81ED-4DB2-BD59-A6C34878D82A}">
                        <a16:rowId xmlns:a16="http://schemas.microsoft.com/office/drawing/2014/main" val="10004"/>
                      </a:ext>
                    </a:extLst>
                  </a:tr>
                </a:tbl>
              </a:graphicData>
            </a:graphic>
          </p:graphicFrame>
        </mc:Fallback>
      </mc:AlternateContent>
      <p:sp>
        <p:nvSpPr>
          <p:cNvPr id="7" name="Rectangle 7"/>
          <p:cNvSpPr>
            <a:spLocks noChangeArrowheads="1"/>
          </p:cNvSpPr>
          <p:nvPr/>
        </p:nvSpPr>
        <p:spPr bwMode="auto">
          <a:xfrm>
            <a:off x="311700" y="4331296"/>
            <a:ext cx="2367956" cy="276999"/>
          </a:xfrm>
          <a:prstGeom prst="rect">
            <a:avLst/>
          </a:prstGeom>
          <a:noFill/>
          <a:ln>
            <a:noFill/>
          </a:ln>
          <a:effectLst/>
        </p:spPr>
        <p:txBody>
          <a:bodyPr wrap="none">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200" b="1">
                <a:solidFill>
                  <a:schemeClr val="accent2"/>
                </a:solidFill>
              </a:rPr>
              <a:t>M:  </a:t>
            </a:r>
            <a:r>
              <a:rPr lang="en-US" sz="1200">
                <a:solidFill>
                  <a:srgbClr val="000000"/>
                </a:solidFill>
                <a:latin typeface="Arial"/>
              </a:rPr>
              <a:t>Número de páginas/buckets</a:t>
            </a:r>
          </a:p>
        </p:txBody>
      </p:sp>
      <p:sp>
        <p:nvSpPr>
          <p:cNvPr id="8" name="Rectangle 8"/>
          <p:cNvSpPr>
            <a:spLocks noChangeArrowheads="1"/>
          </p:cNvSpPr>
          <p:nvPr/>
        </p:nvSpPr>
        <p:spPr bwMode="auto">
          <a:xfrm>
            <a:off x="2752700" y="4323676"/>
            <a:ext cx="2541080" cy="276999"/>
          </a:xfrm>
          <a:prstGeom prst="rect">
            <a:avLst/>
          </a:prstGeom>
          <a:noFill/>
          <a:ln>
            <a:noFill/>
          </a:ln>
          <a:effectLst/>
        </p:spPr>
        <p:txBody>
          <a:bodyPr wrap="none">
            <a:spAutoFit/>
          </a:bodyPr>
          <a:lstStyle>
            <a:lvl1pPr marL="342900" indent="-342900">
              <a:defRPr sz="2400">
                <a:solidFill>
                  <a:schemeClr val="tx1"/>
                </a:solidFill>
                <a:latin typeface="Times New Roman"/>
              </a:defRPr>
            </a:lvl1pPr>
            <a:lvl2pPr>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lvl="1">
              <a:buSzPct val="75000"/>
              <a:defRPr/>
            </a:pPr>
            <a:r>
              <a:rPr lang="en-US" sz="1200" b="1">
                <a:solidFill>
                  <a:schemeClr val="accent2"/>
                </a:solidFill>
              </a:rPr>
              <a:t>R: </a:t>
            </a:r>
            <a:r>
              <a:rPr lang="en-US" sz="1200">
                <a:solidFill>
                  <a:srgbClr val="000000"/>
                </a:solidFill>
                <a:latin typeface="Arial"/>
              </a:rPr>
              <a:t>Número de registros por página</a:t>
            </a:r>
          </a:p>
        </p:txBody>
      </p:sp>
      <p:sp>
        <p:nvSpPr>
          <p:cNvPr id="9" name="Rectángulo 6"/>
          <p:cNvSpPr/>
          <p:nvPr/>
        </p:nvSpPr>
        <p:spPr bwMode="auto">
          <a:xfrm>
            <a:off x="5297593" y="4331296"/>
            <a:ext cx="3563796" cy="276999"/>
          </a:xfrm>
          <a:prstGeom prst="rect">
            <a:avLst/>
          </a:prstGeom>
        </p:spPr>
        <p:txBody>
          <a:bodyPr wrap="none">
            <a:spAutoFit/>
          </a:bodyPr>
          <a:lstStyle/>
          <a:p>
            <a:pPr lvl="1">
              <a:buSzPct val="75000"/>
              <a:defRPr/>
            </a:pPr>
            <a:r>
              <a:rPr lang="en-US" sz="1200" b="1">
                <a:solidFill>
                  <a:schemeClr val="accent2"/>
                </a:solidFill>
              </a:rPr>
              <a:t>D:  </a:t>
            </a:r>
            <a:r>
              <a:rPr lang="en-US" sz="1200"/>
              <a:t>(Promedio) Costo de lectura/escritura en disco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52337" y="2218050"/>
            <a:ext cx="7206873" cy="707400"/>
          </a:xfrm>
        </p:spPr>
        <p:txBody>
          <a:bodyPr>
            <a:normAutofit fontScale="90000"/>
          </a:bodyPr>
          <a:lstStyle/>
          <a:p>
            <a:pPr algn="ctr">
              <a:defRPr/>
            </a:pPr>
            <a:r>
              <a:rPr lang="es-ES"/>
              <a:t>Laboratorio 3.2</a:t>
            </a:r>
            <a:br>
              <a:rPr lang="es-ES"/>
            </a:br>
            <a:endParaRPr lang="es-P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81;p15"/>
          <p:cNvSpPr txBox="1">
            <a:spLocks noGrp="1"/>
          </p:cNvSpPr>
          <p:nvPr>
            <p:ph type="title"/>
          </p:nvPr>
        </p:nvSpPr>
        <p:spPr bwMode="auto">
          <a:prstGeom prst="rect">
            <a:avLst/>
          </a:prstGeom>
        </p:spPr>
        <p:txBody>
          <a:bodyPr spcFirstLastPara="1" wrap="square" lIns="91425" tIns="91425" rIns="91425" bIns="91425" anchor="ctr" anchorCtr="0">
            <a:noAutofit/>
          </a:bodyPr>
          <a:lstStyle/>
          <a:p>
            <a:pPr lvl="0">
              <a:lnSpc>
                <a:spcPct val="150000"/>
              </a:lnSpc>
              <a:defRPr/>
            </a:pPr>
            <a:r>
              <a:rPr lang="es-PE"/>
              <a:t>Hash-based Index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414545"/>
            <a:ext cx="8520600" cy="707400"/>
          </a:xfrm>
        </p:spPr>
        <p:txBody>
          <a:bodyPr/>
          <a:lstStyle/>
          <a:p>
            <a:pPr>
              <a:defRPr/>
            </a:pPr>
            <a:r>
              <a:rPr lang="es-PE"/>
              <a:t>Hash-based Index</a:t>
            </a:r>
          </a:p>
        </p:txBody>
      </p:sp>
      <p:sp>
        <p:nvSpPr>
          <p:cNvPr id="5" name="Marcador de texto 2"/>
          <p:cNvSpPr>
            <a:spLocks noGrp="1"/>
          </p:cNvSpPr>
          <p:nvPr>
            <p:ph type="body" idx="1"/>
          </p:nvPr>
        </p:nvSpPr>
        <p:spPr bwMode="auto">
          <a:xfrm>
            <a:off x="311700" y="1266325"/>
            <a:ext cx="4123140" cy="3302699"/>
          </a:xfrm>
        </p:spPr>
        <p:txBody>
          <a:bodyPr/>
          <a:lstStyle/>
          <a:p>
            <a:pPr>
              <a:defRPr/>
            </a:pPr>
            <a:r>
              <a:rPr lang="es-PE" b="1"/>
              <a:t>Componentes</a:t>
            </a:r>
          </a:p>
          <a:p>
            <a:pPr lvl="1">
              <a:defRPr/>
            </a:pPr>
            <a:r>
              <a:rPr lang="es-PE" b="1"/>
              <a:t>Hash Function</a:t>
            </a:r>
          </a:p>
          <a:p>
            <a:pPr lvl="1">
              <a:defRPr/>
            </a:pPr>
            <a:r>
              <a:rPr lang="es-PE" b="1"/>
              <a:t>Hash Index</a:t>
            </a:r>
          </a:p>
          <a:p>
            <a:pPr lvl="1">
              <a:defRPr/>
            </a:pPr>
            <a:r>
              <a:rPr lang="es-PE" b="1"/>
              <a:t>Bucket/Página</a:t>
            </a:r>
          </a:p>
        </p:txBody>
      </p:sp>
      <p:sp>
        <p:nvSpPr>
          <p:cNvPr id="6" name="AutoShape 1"/>
          <p:cNvSpPr>
            <a:spLocks noChangeArrowheads="1"/>
          </p:cNvSpPr>
          <p:nvPr/>
        </p:nvSpPr>
        <p:spPr bwMode="auto">
          <a:xfrm>
            <a:off x="5023249" y="1471518"/>
            <a:ext cx="2608183" cy="2761518"/>
          </a:xfrm>
          <a:prstGeom prst="can">
            <a:avLst>
              <a:gd name="adj" fmla="val 4439"/>
            </a:avLst>
          </a:prstGeom>
          <a:noFill/>
          <a:ln w="12700">
            <a:solidFill>
              <a:srgbClr val="100700"/>
            </a:solidFill>
            <a:prstDash val="dash"/>
            <a:round/>
          </a:ln>
          <a:effectLst/>
        </p:spPr>
        <p:txBody>
          <a:bodyPr wrap="none" anchor="ctr"/>
          <a:lstStyle/>
          <a:p>
            <a:pPr>
              <a:defRPr/>
            </a:pPr>
            <a:endParaRPr lang="es-MX"/>
          </a:p>
        </p:txBody>
      </p:sp>
      <p:sp>
        <p:nvSpPr>
          <p:cNvPr id="7" name="Freeform 6"/>
          <p:cNvSpPr/>
          <p:nvPr/>
        </p:nvSpPr>
        <p:spPr bwMode="auto">
          <a:xfrm>
            <a:off x="6424008" y="1788581"/>
            <a:ext cx="604503" cy="263427"/>
          </a:xfrm>
          <a:custGeom>
            <a:avLst/>
            <a:gdLst>
              <a:gd name="T0" fmla="*/ 0 w 470"/>
              <a:gd name="T1" fmla="*/ 350838 h 222"/>
              <a:gd name="T2" fmla="*/ 0 w 470"/>
              <a:gd name="T3" fmla="*/ 0 h 222"/>
              <a:gd name="T4" fmla="*/ 744538 w 470"/>
              <a:gd name="T5" fmla="*/ 0 h 222"/>
              <a:gd name="T6" fmla="*/ 744538 w 470"/>
              <a:gd name="T7" fmla="*/ 350838 h 222"/>
              <a:gd name="T8" fmla="*/ 0 w 470"/>
              <a:gd name="T9" fmla="*/ 350838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 h="222" extrusionOk="0">
                <a:moveTo>
                  <a:pt x="0" y="221"/>
                </a:moveTo>
                <a:lnTo>
                  <a:pt x="0" y="0"/>
                </a:lnTo>
                <a:lnTo>
                  <a:pt x="469" y="0"/>
                </a:lnTo>
                <a:lnTo>
                  <a:pt x="469" y="221"/>
                </a:lnTo>
                <a:lnTo>
                  <a:pt x="0" y="221"/>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8" name="Freeform 7"/>
          <p:cNvSpPr/>
          <p:nvPr/>
        </p:nvSpPr>
        <p:spPr bwMode="auto">
          <a:xfrm>
            <a:off x="4079325" y="2607633"/>
            <a:ext cx="293688" cy="352425"/>
          </a:xfrm>
          <a:custGeom>
            <a:avLst/>
            <a:gdLst>
              <a:gd name="T0" fmla="*/ 292100 w 185"/>
              <a:gd name="T1" fmla="*/ 174625 h 222"/>
              <a:gd name="T2" fmla="*/ 279400 w 185"/>
              <a:gd name="T3" fmla="*/ 106363 h 222"/>
              <a:gd name="T4" fmla="*/ 247650 w 185"/>
              <a:gd name="T5" fmla="*/ 50800 h 222"/>
              <a:gd name="T6" fmla="*/ 201613 w 185"/>
              <a:gd name="T7" fmla="*/ 12700 h 222"/>
              <a:gd name="T8" fmla="*/ 146050 w 185"/>
              <a:gd name="T9" fmla="*/ 0 h 222"/>
              <a:gd name="T10" fmla="*/ 88900 w 185"/>
              <a:gd name="T11" fmla="*/ 12700 h 222"/>
              <a:gd name="T12" fmla="*/ 42863 w 185"/>
              <a:gd name="T13" fmla="*/ 50800 h 222"/>
              <a:gd name="T14" fmla="*/ 11113 w 185"/>
              <a:gd name="T15" fmla="*/ 106363 h 222"/>
              <a:gd name="T16" fmla="*/ 0 w 185"/>
              <a:gd name="T17" fmla="*/ 174625 h 222"/>
              <a:gd name="T18" fmla="*/ 11113 w 185"/>
              <a:gd name="T19" fmla="*/ 242888 h 222"/>
              <a:gd name="T20" fmla="*/ 42863 w 185"/>
              <a:gd name="T21" fmla="*/ 298450 h 222"/>
              <a:gd name="T22" fmla="*/ 88900 w 185"/>
              <a:gd name="T23" fmla="*/ 336550 h 222"/>
              <a:gd name="T24" fmla="*/ 146050 w 185"/>
              <a:gd name="T25" fmla="*/ 350838 h 222"/>
              <a:gd name="T26" fmla="*/ 201613 w 185"/>
              <a:gd name="T27" fmla="*/ 336550 h 222"/>
              <a:gd name="T28" fmla="*/ 247650 w 185"/>
              <a:gd name="T29" fmla="*/ 298450 h 222"/>
              <a:gd name="T30" fmla="*/ 279400 w 185"/>
              <a:gd name="T31" fmla="*/ 242888 h 222"/>
              <a:gd name="T32" fmla="*/ 292100 w 185"/>
              <a:gd name="T33" fmla="*/ 174625 h 2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5" h="222" extrusionOk="0">
                <a:moveTo>
                  <a:pt x="184" y="110"/>
                </a:moveTo>
                <a:lnTo>
                  <a:pt x="176" y="67"/>
                </a:lnTo>
                <a:lnTo>
                  <a:pt x="156" y="32"/>
                </a:lnTo>
                <a:lnTo>
                  <a:pt x="127" y="8"/>
                </a:lnTo>
                <a:lnTo>
                  <a:pt x="92" y="0"/>
                </a:lnTo>
                <a:lnTo>
                  <a:pt x="56" y="8"/>
                </a:lnTo>
                <a:lnTo>
                  <a:pt x="27" y="32"/>
                </a:lnTo>
                <a:lnTo>
                  <a:pt x="7" y="67"/>
                </a:lnTo>
                <a:lnTo>
                  <a:pt x="0" y="110"/>
                </a:lnTo>
                <a:lnTo>
                  <a:pt x="7" y="153"/>
                </a:lnTo>
                <a:lnTo>
                  <a:pt x="27" y="188"/>
                </a:lnTo>
                <a:lnTo>
                  <a:pt x="56" y="212"/>
                </a:lnTo>
                <a:lnTo>
                  <a:pt x="92" y="221"/>
                </a:lnTo>
                <a:lnTo>
                  <a:pt x="127" y="212"/>
                </a:lnTo>
                <a:lnTo>
                  <a:pt x="156" y="188"/>
                </a:lnTo>
                <a:lnTo>
                  <a:pt x="176" y="153"/>
                </a:lnTo>
                <a:lnTo>
                  <a:pt x="184" y="110"/>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9" name="Freeform 8"/>
          <p:cNvSpPr/>
          <p:nvPr/>
        </p:nvSpPr>
        <p:spPr bwMode="auto">
          <a:xfrm>
            <a:off x="5176288" y="1758319"/>
            <a:ext cx="662277" cy="2357438"/>
          </a:xfrm>
          <a:custGeom>
            <a:avLst/>
            <a:gdLst>
              <a:gd name="T0" fmla="*/ 0 w 494"/>
              <a:gd name="T1" fmla="*/ 2355850 h 1485"/>
              <a:gd name="T2" fmla="*/ 0 w 494"/>
              <a:gd name="T3" fmla="*/ 0 h 1485"/>
              <a:gd name="T4" fmla="*/ 782638 w 494"/>
              <a:gd name="T5" fmla="*/ 0 h 1485"/>
              <a:gd name="T6" fmla="*/ 782638 w 494"/>
              <a:gd name="T7" fmla="*/ 2355850 h 1485"/>
              <a:gd name="T8" fmla="*/ 0 w 494"/>
              <a:gd name="T9" fmla="*/ 2355850 h 1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1485" extrusionOk="0">
                <a:moveTo>
                  <a:pt x="0" y="1484"/>
                </a:moveTo>
                <a:lnTo>
                  <a:pt x="0" y="0"/>
                </a:lnTo>
                <a:lnTo>
                  <a:pt x="493" y="0"/>
                </a:lnTo>
                <a:lnTo>
                  <a:pt x="493" y="1484"/>
                </a:lnTo>
                <a:lnTo>
                  <a:pt x="0" y="1484"/>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10" name="Rectangle 22"/>
          <p:cNvSpPr>
            <a:spLocks noChangeArrowheads="1"/>
          </p:cNvSpPr>
          <p:nvPr/>
        </p:nvSpPr>
        <p:spPr bwMode="auto">
          <a:xfrm>
            <a:off x="4098375" y="2558420"/>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h</a:t>
            </a:r>
          </a:p>
        </p:txBody>
      </p:sp>
      <p:sp>
        <p:nvSpPr>
          <p:cNvPr id="11" name="Rectangle 23"/>
          <p:cNvSpPr>
            <a:spLocks noChangeArrowheads="1"/>
          </p:cNvSpPr>
          <p:nvPr/>
        </p:nvSpPr>
        <p:spPr bwMode="auto">
          <a:xfrm>
            <a:off x="3429507" y="2485510"/>
            <a:ext cx="516167"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key</a:t>
            </a:r>
          </a:p>
        </p:txBody>
      </p:sp>
      <p:sp>
        <p:nvSpPr>
          <p:cNvPr id="12" name="Rectangle 24"/>
          <p:cNvSpPr>
            <a:spLocks noChangeArrowheads="1"/>
          </p:cNvSpPr>
          <p:nvPr/>
        </p:nvSpPr>
        <p:spPr bwMode="auto">
          <a:xfrm>
            <a:off x="5038992" y="4214830"/>
            <a:ext cx="1046762" cy="582211"/>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600" b="1">
                <a:latin typeface="Courier New"/>
              </a:rPr>
              <a:t>Main</a:t>
            </a:r>
          </a:p>
          <a:p>
            <a:pPr algn="r">
              <a:defRPr/>
            </a:pPr>
            <a:r>
              <a:rPr lang="en-US" sz="1600" b="1">
                <a:latin typeface="Courier New"/>
              </a:rPr>
              <a:t>Buckets</a:t>
            </a:r>
          </a:p>
        </p:txBody>
      </p:sp>
      <p:sp>
        <p:nvSpPr>
          <p:cNvPr id="13" name="Rectangle 26"/>
          <p:cNvSpPr>
            <a:spLocks noChangeArrowheads="1"/>
          </p:cNvSpPr>
          <p:nvPr/>
        </p:nvSpPr>
        <p:spPr bwMode="auto">
          <a:xfrm>
            <a:off x="5323925" y="2052008"/>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1</a:t>
            </a:r>
          </a:p>
        </p:txBody>
      </p:sp>
      <p:sp>
        <p:nvSpPr>
          <p:cNvPr id="14" name="Rectangle 27"/>
          <p:cNvSpPr>
            <a:spLocks noChangeArrowheads="1"/>
          </p:cNvSpPr>
          <p:nvPr/>
        </p:nvSpPr>
        <p:spPr bwMode="auto">
          <a:xfrm>
            <a:off x="5311225" y="1742445"/>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0</a:t>
            </a:r>
          </a:p>
        </p:txBody>
      </p:sp>
      <p:sp>
        <p:nvSpPr>
          <p:cNvPr id="15" name="Rectangle 28"/>
          <p:cNvSpPr>
            <a:spLocks noChangeArrowheads="1"/>
          </p:cNvSpPr>
          <p:nvPr/>
        </p:nvSpPr>
        <p:spPr bwMode="auto">
          <a:xfrm>
            <a:off x="5255663" y="3723645"/>
            <a:ext cx="541816"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N-1</a:t>
            </a:r>
          </a:p>
        </p:txBody>
      </p:sp>
      <p:sp>
        <p:nvSpPr>
          <p:cNvPr id="16" name="Line 29"/>
          <p:cNvSpPr>
            <a:spLocks noChangeShapeType="1"/>
          </p:cNvSpPr>
          <p:nvPr/>
        </p:nvSpPr>
        <p:spPr bwMode="auto">
          <a:xfrm flipV="1">
            <a:off x="4396825" y="2294895"/>
            <a:ext cx="762000" cy="457200"/>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sp>
        <p:nvSpPr>
          <p:cNvPr id="17" name="Line 30"/>
          <p:cNvSpPr>
            <a:spLocks noChangeShapeType="1"/>
          </p:cNvSpPr>
          <p:nvPr/>
        </p:nvSpPr>
        <p:spPr bwMode="auto">
          <a:xfrm flipV="1">
            <a:off x="4374600" y="1985333"/>
            <a:ext cx="779463" cy="776287"/>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sp>
        <p:nvSpPr>
          <p:cNvPr id="18" name="Line 31"/>
          <p:cNvSpPr>
            <a:spLocks noChangeShapeType="1"/>
          </p:cNvSpPr>
          <p:nvPr/>
        </p:nvSpPr>
        <p:spPr bwMode="auto">
          <a:xfrm>
            <a:off x="3406225" y="2828295"/>
            <a:ext cx="685800" cy="0"/>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sp>
        <p:nvSpPr>
          <p:cNvPr id="19" name="Line 32"/>
          <p:cNvSpPr>
            <a:spLocks noChangeShapeType="1"/>
          </p:cNvSpPr>
          <p:nvPr/>
        </p:nvSpPr>
        <p:spPr bwMode="auto">
          <a:xfrm>
            <a:off x="4379363" y="2766383"/>
            <a:ext cx="779462" cy="1128712"/>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sp>
        <p:nvSpPr>
          <p:cNvPr id="20" name="Line 33"/>
          <p:cNvSpPr>
            <a:spLocks noChangeShapeType="1"/>
          </p:cNvSpPr>
          <p:nvPr/>
        </p:nvSpPr>
        <p:spPr bwMode="auto">
          <a:xfrm>
            <a:off x="5844625" y="1913895"/>
            <a:ext cx="540000" cy="0"/>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sp>
        <p:nvSpPr>
          <p:cNvPr id="21" name="Line 35"/>
          <p:cNvSpPr>
            <a:spLocks noChangeShapeType="1"/>
          </p:cNvSpPr>
          <p:nvPr/>
        </p:nvSpPr>
        <p:spPr bwMode="auto">
          <a:xfrm>
            <a:off x="5844625" y="2606045"/>
            <a:ext cx="540000" cy="0"/>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sp>
        <p:nvSpPr>
          <p:cNvPr id="22" name="Line 36"/>
          <p:cNvSpPr>
            <a:spLocks noChangeShapeType="1"/>
          </p:cNvSpPr>
          <p:nvPr/>
        </p:nvSpPr>
        <p:spPr bwMode="auto">
          <a:xfrm>
            <a:off x="5863674" y="3971295"/>
            <a:ext cx="540000" cy="0"/>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sp>
        <p:nvSpPr>
          <p:cNvPr id="23" name="Line 37"/>
          <p:cNvSpPr>
            <a:spLocks noChangeShapeType="1"/>
          </p:cNvSpPr>
          <p:nvPr/>
        </p:nvSpPr>
        <p:spPr bwMode="auto">
          <a:xfrm>
            <a:off x="7076525" y="2599695"/>
            <a:ext cx="156125" cy="0"/>
          </a:xfrm>
          <a:prstGeom prst="line">
            <a:avLst/>
          </a:prstGeom>
          <a:noFill/>
          <a:ln w="12700">
            <a:solidFill>
              <a:srgbClr val="100700"/>
            </a:solidFill>
            <a:round/>
            <a:headEnd type="none" w="sm" len="sm"/>
            <a:tailEnd type="stealth" w="med" len="med"/>
          </a:ln>
          <a:effectLst/>
        </p:spPr>
        <p:txBody>
          <a:bodyPr wrap="none" anchor="ctr"/>
          <a:lstStyle/>
          <a:p>
            <a:pPr>
              <a:defRPr/>
            </a:pPr>
            <a:endParaRPr lang="es-PE"/>
          </a:p>
        </p:txBody>
      </p:sp>
      <p:grpSp>
        <p:nvGrpSpPr>
          <p:cNvPr id="24" name="Grupo 75"/>
          <p:cNvGrpSpPr/>
          <p:nvPr/>
        </p:nvGrpSpPr>
        <p:grpSpPr bwMode="auto">
          <a:xfrm>
            <a:off x="5174700" y="2075820"/>
            <a:ext cx="663864" cy="720724"/>
            <a:chOff x="5428700" y="1870627"/>
            <a:chExt cx="788988" cy="720724"/>
          </a:xfrm>
        </p:grpSpPr>
        <p:sp>
          <p:nvSpPr>
            <p:cNvPr id="25" name="Line 38"/>
            <p:cNvSpPr>
              <a:spLocks noChangeShapeType="1"/>
            </p:cNvSpPr>
            <p:nvPr/>
          </p:nvSpPr>
          <p:spPr bwMode="auto">
            <a:xfrm>
              <a:off x="5431875" y="1870627"/>
              <a:ext cx="785813"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26" name="Line 39"/>
            <p:cNvSpPr>
              <a:spLocks noChangeShapeType="1"/>
            </p:cNvSpPr>
            <p:nvPr/>
          </p:nvSpPr>
          <p:spPr bwMode="auto">
            <a:xfrm>
              <a:off x="5430288" y="2224640"/>
              <a:ext cx="785811"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27" name="Line 40"/>
            <p:cNvSpPr>
              <a:spLocks noChangeShapeType="1"/>
            </p:cNvSpPr>
            <p:nvPr/>
          </p:nvSpPr>
          <p:spPr bwMode="auto">
            <a:xfrm>
              <a:off x="5428700" y="2591352"/>
              <a:ext cx="785813"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grpSp>
      <p:sp>
        <p:nvSpPr>
          <p:cNvPr id="28" name="Line 41"/>
          <p:cNvSpPr>
            <a:spLocks noChangeShapeType="1"/>
          </p:cNvSpPr>
          <p:nvPr/>
        </p:nvSpPr>
        <p:spPr bwMode="auto">
          <a:xfrm>
            <a:off x="5173113" y="3734758"/>
            <a:ext cx="634361" cy="9044"/>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29" name="CuadroTexto 71"/>
          <p:cNvSpPr txBox="1"/>
          <p:nvPr/>
        </p:nvSpPr>
        <p:spPr bwMode="auto">
          <a:xfrm>
            <a:off x="7217536" y="2404504"/>
            <a:ext cx="401072" cy="369332"/>
          </a:xfrm>
          <a:prstGeom prst="rect">
            <a:avLst/>
          </a:prstGeom>
          <a:noFill/>
        </p:spPr>
        <p:txBody>
          <a:bodyPr wrap="none" rtlCol="0">
            <a:spAutoFit/>
          </a:bodyPr>
          <a:lstStyle/>
          <a:p>
            <a:pPr>
              <a:defRPr/>
            </a:pPr>
            <a:r>
              <a:rPr lang="es-PE"/>
              <a:t>….</a:t>
            </a:r>
          </a:p>
        </p:txBody>
      </p:sp>
      <p:sp>
        <p:nvSpPr>
          <p:cNvPr id="30" name="Rectangle 25"/>
          <p:cNvSpPr>
            <a:spLocks noChangeArrowheads="1"/>
          </p:cNvSpPr>
          <p:nvPr/>
        </p:nvSpPr>
        <p:spPr bwMode="auto">
          <a:xfrm>
            <a:off x="6546991" y="4214830"/>
            <a:ext cx="1170193" cy="582211"/>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600" b="1">
                <a:latin typeface="Courier New"/>
              </a:rPr>
              <a:t>Overflow</a:t>
            </a:r>
          </a:p>
          <a:p>
            <a:pPr algn="ctr">
              <a:defRPr/>
            </a:pPr>
            <a:r>
              <a:rPr lang="en-US" sz="1600" b="1">
                <a:latin typeface="Courier New"/>
              </a:rPr>
              <a:t>Buckets</a:t>
            </a:r>
          </a:p>
        </p:txBody>
      </p:sp>
      <p:sp>
        <p:nvSpPr>
          <p:cNvPr id="31" name="Rectangle 26"/>
          <p:cNvSpPr>
            <a:spLocks noChangeArrowheads="1"/>
          </p:cNvSpPr>
          <p:nvPr/>
        </p:nvSpPr>
        <p:spPr bwMode="auto">
          <a:xfrm>
            <a:off x="5323925" y="2425891"/>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2</a:t>
            </a:r>
          </a:p>
        </p:txBody>
      </p:sp>
      <p:sp>
        <p:nvSpPr>
          <p:cNvPr id="32" name="Freeform 6"/>
          <p:cNvSpPr/>
          <p:nvPr/>
        </p:nvSpPr>
        <p:spPr bwMode="auto">
          <a:xfrm>
            <a:off x="6424006" y="2465232"/>
            <a:ext cx="604503" cy="263427"/>
          </a:xfrm>
          <a:custGeom>
            <a:avLst/>
            <a:gdLst>
              <a:gd name="T0" fmla="*/ 0 w 470"/>
              <a:gd name="T1" fmla="*/ 350838 h 222"/>
              <a:gd name="T2" fmla="*/ 0 w 470"/>
              <a:gd name="T3" fmla="*/ 0 h 222"/>
              <a:gd name="T4" fmla="*/ 744538 w 470"/>
              <a:gd name="T5" fmla="*/ 0 h 222"/>
              <a:gd name="T6" fmla="*/ 744538 w 470"/>
              <a:gd name="T7" fmla="*/ 350838 h 222"/>
              <a:gd name="T8" fmla="*/ 0 w 470"/>
              <a:gd name="T9" fmla="*/ 350838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 h="222" extrusionOk="0">
                <a:moveTo>
                  <a:pt x="0" y="221"/>
                </a:moveTo>
                <a:lnTo>
                  <a:pt x="0" y="0"/>
                </a:lnTo>
                <a:lnTo>
                  <a:pt x="469" y="0"/>
                </a:lnTo>
                <a:lnTo>
                  <a:pt x="469" y="221"/>
                </a:lnTo>
                <a:lnTo>
                  <a:pt x="0" y="221"/>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33" name="Freeform 6"/>
          <p:cNvSpPr/>
          <p:nvPr/>
        </p:nvSpPr>
        <p:spPr bwMode="auto">
          <a:xfrm>
            <a:off x="6424006" y="3857825"/>
            <a:ext cx="604503" cy="263427"/>
          </a:xfrm>
          <a:custGeom>
            <a:avLst/>
            <a:gdLst>
              <a:gd name="T0" fmla="*/ 0 w 470"/>
              <a:gd name="T1" fmla="*/ 350838 h 222"/>
              <a:gd name="T2" fmla="*/ 0 w 470"/>
              <a:gd name="T3" fmla="*/ 0 h 222"/>
              <a:gd name="T4" fmla="*/ 744538 w 470"/>
              <a:gd name="T5" fmla="*/ 0 h 222"/>
              <a:gd name="T6" fmla="*/ 744538 w 470"/>
              <a:gd name="T7" fmla="*/ 350838 h 222"/>
              <a:gd name="T8" fmla="*/ 0 w 470"/>
              <a:gd name="T9" fmla="*/ 350838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0" h="222" extrusionOk="0">
                <a:moveTo>
                  <a:pt x="0" y="221"/>
                </a:moveTo>
                <a:lnTo>
                  <a:pt x="0" y="0"/>
                </a:lnTo>
                <a:lnTo>
                  <a:pt x="469" y="0"/>
                </a:lnTo>
                <a:lnTo>
                  <a:pt x="469" y="221"/>
                </a:lnTo>
                <a:lnTo>
                  <a:pt x="0" y="221"/>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34" name="CuadroTexto 3"/>
          <p:cNvSpPr txBox="1"/>
          <p:nvPr/>
        </p:nvSpPr>
        <p:spPr bwMode="auto">
          <a:xfrm>
            <a:off x="270613" y="3907028"/>
            <a:ext cx="3960988" cy="830997"/>
          </a:xfrm>
          <a:prstGeom prst="rect">
            <a:avLst/>
          </a:prstGeom>
          <a:noFill/>
        </p:spPr>
        <p:txBody>
          <a:bodyPr wrap="square" rtlCol="0">
            <a:spAutoFit/>
          </a:bodyPr>
          <a:lstStyle/>
          <a:p>
            <a:pPr>
              <a:defRPr/>
            </a:pPr>
            <a:r>
              <a:rPr lang="es-PE" sz="1600" i="1"/>
              <a:t>Función Hash: una transformación matemática que en lo posible debe mapear valores en distribución uniforme.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414545"/>
            <a:ext cx="8520600" cy="707400"/>
          </a:xfrm>
        </p:spPr>
        <p:txBody>
          <a:bodyPr/>
          <a:lstStyle/>
          <a:p>
            <a:pPr>
              <a:defRPr/>
            </a:pPr>
            <a:r>
              <a:rPr lang="es-PE"/>
              <a:t>Hash-based Index</a:t>
            </a:r>
          </a:p>
        </p:txBody>
      </p:sp>
      <p:sp>
        <p:nvSpPr>
          <p:cNvPr id="5" name="Marcador de texto 2"/>
          <p:cNvSpPr>
            <a:spLocks noGrp="1"/>
          </p:cNvSpPr>
          <p:nvPr>
            <p:ph type="body" idx="1"/>
          </p:nvPr>
        </p:nvSpPr>
        <p:spPr bwMode="auto">
          <a:xfrm>
            <a:off x="311700" y="1266325"/>
            <a:ext cx="7784411" cy="3566932"/>
          </a:xfrm>
        </p:spPr>
        <p:txBody>
          <a:bodyPr>
            <a:normAutofit fontScale="92500" lnSpcReduction="10000"/>
          </a:bodyPr>
          <a:lstStyle/>
          <a:p>
            <a:pPr>
              <a:defRPr/>
            </a:pPr>
            <a:r>
              <a:rPr lang="es-PE" b="1"/>
              <a:t>Componentes</a:t>
            </a:r>
          </a:p>
          <a:p>
            <a:pPr lvl="1">
              <a:defRPr/>
            </a:pPr>
            <a:r>
              <a:rPr lang="es-PE" b="1"/>
              <a:t>Bucket: </a:t>
            </a:r>
            <a:r>
              <a:rPr lang="es-PE"/>
              <a:t>los datos son organizados en buckets. Un bucket generalmente  corresponde a una página (bloque de memoria)  en donde se almacena uno o mas registros. </a:t>
            </a:r>
          </a:p>
          <a:p>
            <a:pPr lvl="1">
              <a:defRPr/>
            </a:pPr>
            <a:r>
              <a:rPr lang="es-PE" b="1"/>
              <a:t>Hash Function: </a:t>
            </a:r>
            <a:r>
              <a:rPr lang="es-PE" b="1" i="1"/>
              <a:t>h(key)</a:t>
            </a:r>
            <a:r>
              <a:rPr lang="es-PE" b="1"/>
              <a:t> </a:t>
            </a:r>
            <a:r>
              <a:rPr lang="es-PE"/>
              <a:t>es una función de mapeo que asocia todo el conjunto de claves de búsqueda a la dirección real del bucket en memoria secundaria. La función hash debe seleccionar de manera que los registros sean esparcidos de manera uniforme. Puede darse que los registros con diferentes valores de clave de búsqueda </a:t>
            </a:r>
            <a:r>
              <a:rPr lang="es-PE" b="1"/>
              <a:t>se asignen al mismo grupo; </a:t>
            </a:r>
            <a:r>
              <a:rPr lang="es-PE"/>
              <a:t>por lo tanto, se debe buscar secuencialmente todo el bucket para localizar un registro.</a:t>
            </a:r>
          </a:p>
          <a:p>
            <a:pPr lvl="1">
              <a:defRPr/>
            </a:pPr>
            <a:r>
              <a:rPr lang="es-PE" b="1"/>
              <a:t>Hash Index:  </a:t>
            </a:r>
            <a:r>
              <a:rPr lang="es-PE"/>
              <a:t>es el espacio de  valores de la función hash y sus direcciones a los buckets de datos.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2"/>
          <p:cNvSpPr>
            <a:spLocks noGrp="1"/>
          </p:cNvSpPr>
          <p:nvPr>
            <p:ph type="title"/>
          </p:nvPr>
        </p:nvSpPr>
        <p:spPr bwMode="auto">
          <a:xfrm>
            <a:off x="311700" y="422165"/>
            <a:ext cx="8520600" cy="707400"/>
          </a:xfrm>
        </p:spPr>
        <p:txBody>
          <a:bodyPr/>
          <a:lstStyle/>
          <a:p>
            <a:pPr>
              <a:defRPr/>
            </a:pPr>
            <a:r>
              <a:rPr lang="es-PE"/>
              <a:t>Hash Indexes</a:t>
            </a:r>
          </a:p>
        </p:txBody>
      </p:sp>
      <p:sp>
        <p:nvSpPr>
          <p:cNvPr id="5" name="Rectángulo redondeado 5"/>
          <p:cNvSpPr/>
          <p:nvPr/>
        </p:nvSpPr>
        <p:spPr bwMode="auto">
          <a:xfrm>
            <a:off x="3589019" y="1424940"/>
            <a:ext cx="1706880" cy="662940"/>
          </a:xfrm>
          <a:prstGeom prst="roundRect">
            <a:avLst>
              <a:gd name="adj" fmla="val 16667"/>
            </a:avLst>
          </a:prstGeom>
          <a:solidFill>
            <a:schemeClr val="tx2">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a:solidFill>
                  <a:schemeClr val="bg1"/>
                </a:solidFill>
              </a:rPr>
              <a:t>HASHING</a:t>
            </a:r>
          </a:p>
        </p:txBody>
      </p:sp>
      <p:sp>
        <p:nvSpPr>
          <p:cNvPr id="6" name="Rectángulo redondeado 6"/>
          <p:cNvSpPr/>
          <p:nvPr/>
        </p:nvSpPr>
        <p:spPr bwMode="auto">
          <a:xfrm>
            <a:off x="1882140" y="2707165"/>
            <a:ext cx="1706880" cy="662940"/>
          </a:xfrm>
          <a:prstGeom prst="roundRect">
            <a:avLst>
              <a:gd name="adj" fmla="val 16667"/>
            </a:avLst>
          </a:prstGeom>
          <a:solidFill>
            <a:schemeClr val="tx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a:solidFill>
                  <a:schemeClr val="bg2">
                    <a:lumMod val="50000"/>
                  </a:schemeClr>
                </a:solidFill>
              </a:rPr>
              <a:t>STATIC HASHING</a:t>
            </a:r>
          </a:p>
        </p:txBody>
      </p:sp>
      <p:sp>
        <p:nvSpPr>
          <p:cNvPr id="7" name="Rectángulo redondeado 7"/>
          <p:cNvSpPr/>
          <p:nvPr/>
        </p:nvSpPr>
        <p:spPr bwMode="auto">
          <a:xfrm>
            <a:off x="4892039" y="2707165"/>
            <a:ext cx="1706880" cy="662940"/>
          </a:xfrm>
          <a:prstGeom prst="roundRect">
            <a:avLst>
              <a:gd name="adj" fmla="val 16667"/>
            </a:avLst>
          </a:prstGeom>
          <a:solidFill>
            <a:schemeClr val="tx2">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a:solidFill>
                  <a:schemeClr val="bg1"/>
                </a:solidFill>
              </a:rPr>
              <a:t>DYNAMIC HASHING</a:t>
            </a:r>
          </a:p>
        </p:txBody>
      </p:sp>
      <p:sp>
        <p:nvSpPr>
          <p:cNvPr id="8" name="Rectángulo redondeado 8"/>
          <p:cNvSpPr/>
          <p:nvPr/>
        </p:nvSpPr>
        <p:spPr bwMode="auto">
          <a:xfrm>
            <a:off x="3642360" y="3958589"/>
            <a:ext cx="1706880" cy="662940"/>
          </a:xfrm>
          <a:prstGeom prst="roundRect">
            <a:avLst>
              <a:gd name="adj" fmla="val 16667"/>
            </a:avLst>
          </a:prstGeom>
          <a:solidFill>
            <a:schemeClr val="tx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a:solidFill>
                  <a:schemeClr val="bg2">
                    <a:lumMod val="50000"/>
                  </a:schemeClr>
                </a:solidFill>
              </a:rPr>
              <a:t>EXTENDIBLE HASHING</a:t>
            </a:r>
          </a:p>
        </p:txBody>
      </p:sp>
      <p:sp>
        <p:nvSpPr>
          <p:cNvPr id="9" name="Rectángulo redondeado 9"/>
          <p:cNvSpPr/>
          <p:nvPr/>
        </p:nvSpPr>
        <p:spPr bwMode="auto">
          <a:xfrm>
            <a:off x="5798820" y="3958589"/>
            <a:ext cx="1706880" cy="662940"/>
          </a:xfrm>
          <a:prstGeom prst="roundRect">
            <a:avLst>
              <a:gd name="adj" fmla="val 16667"/>
            </a:avLst>
          </a:prstGeom>
          <a:solidFill>
            <a:schemeClr val="tx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a:solidFill>
                  <a:schemeClr val="bg2">
                    <a:lumMod val="50000"/>
                  </a:schemeClr>
                </a:solidFill>
              </a:rPr>
              <a:t>LINEAR HASHING</a:t>
            </a:r>
          </a:p>
        </p:txBody>
      </p:sp>
      <p:cxnSp>
        <p:nvCxnSpPr>
          <p:cNvPr id="10" name="Conector recto de flecha 11"/>
          <p:cNvCxnSpPr>
            <a:cxnSpLocks/>
            <a:stCxn id="5" idx="2"/>
            <a:endCxn id="6" idx="0"/>
          </p:cNvCxnSpPr>
          <p:nvPr/>
        </p:nvCxnSpPr>
        <p:spPr bwMode="auto">
          <a:xfrm flipH="1">
            <a:off x="2735580" y="2087880"/>
            <a:ext cx="1706880" cy="61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3"/>
          <p:cNvCxnSpPr>
            <a:cxnSpLocks/>
            <a:stCxn id="5" idx="2"/>
            <a:endCxn id="7" idx="0"/>
          </p:cNvCxnSpPr>
          <p:nvPr/>
        </p:nvCxnSpPr>
        <p:spPr bwMode="auto">
          <a:xfrm>
            <a:off x="4442460" y="2087880"/>
            <a:ext cx="1303020" cy="61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5"/>
          <p:cNvCxnSpPr>
            <a:cxnSpLocks/>
            <a:stCxn id="7" idx="2"/>
            <a:endCxn id="8" idx="0"/>
          </p:cNvCxnSpPr>
          <p:nvPr/>
        </p:nvCxnSpPr>
        <p:spPr bwMode="auto">
          <a:xfrm flipH="1">
            <a:off x="4495800" y="3370105"/>
            <a:ext cx="1249680" cy="588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7"/>
          <p:cNvCxnSpPr>
            <a:cxnSpLocks/>
            <a:stCxn id="7" idx="2"/>
            <a:endCxn id="9" idx="0"/>
          </p:cNvCxnSpPr>
          <p:nvPr/>
        </p:nvCxnSpPr>
        <p:spPr bwMode="auto">
          <a:xfrm>
            <a:off x="5745480" y="3370105"/>
            <a:ext cx="906780" cy="588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97670"/>
            <a:ext cx="8520600" cy="707400"/>
          </a:xfrm>
        </p:spPr>
        <p:txBody>
          <a:bodyPr/>
          <a:lstStyle/>
          <a:p>
            <a:pPr>
              <a:defRPr/>
            </a:pPr>
            <a:r>
              <a:rPr lang="es-PE"/>
              <a:t>Static Hashing</a:t>
            </a:r>
          </a:p>
        </p:txBody>
      </p:sp>
      <p:sp>
        <p:nvSpPr>
          <p:cNvPr id="5" name="Marcador de texto 2"/>
          <p:cNvSpPr>
            <a:spLocks noGrp="1"/>
          </p:cNvSpPr>
          <p:nvPr>
            <p:ph type="body" idx="1"/>
          </p:nvPr>
        </p:nvSpPr>
        <p:spPr bwMode="auto">
          <a:xfrm>
            <a:off x="311701" y="1134406"/>
            <a:ext cx="5287588" cy="3698851"/>
          </a:xfrm>
        </p:spPr>
        <p:txBody>
          <a:bodyPr/>
          <a:lstStyle/>
          <a:p>
            <a:pPr>
              <a:defRPr/>
            </a:pPr>
            <a:r>
              <a:rPr lang="es-PE" b="1"/>
              <a:t>Hash Functions</a:t>
            </a:r>
          </a:p>
          <a:p>
            <a:pPr lvl="1">
              <a:defRPr/>
            </a:pPr>
            <a:r>
              <a:rPr lang="es-PE" b="1"/>
              <a:t>Plegable: </a:t>
            </a:r>
            <a:r>
              <a:rPr lang="es-PE"/>
              <a:t>divide la clave de búsqueda en porciones y luego los suma. </a:t>
            </a:r>
          </a:p>
          <a:p>
            <a:pPr marL="1054100" lvl="2" indent="0">
              <a:buNone/>
              <a:defRPr/>
            </a:pPr>
            <a:r>
              <a:rPr lang="es-PE" b="1"/>
              <a:t> </a:t>
            </a:r>
          </a:p>
          <a:p>
            <a:pPr lvl="1">
              <a:defRPr/>
            </a:pPr>
            <a:endParaRPr lang="es-PE" b="1"/>
          </a:p>
        </p:txBody>
      </p:sp>
      <p:sp>
        <p:nvSpPr>
          <p:cNvPr id="6" name="CuadroTexto 3"/>
          <p:cNvSpPr txBox="1"/>
          <p:nvPr/>
        </p:nvSpPr>
        <p:spPr bwMode="auto">
          <a:xfrm>
            <a:off x="2019448" y="2853476"/>
            <a:ext cx="1343638" cy="307777"/>
          </a:xfrm>
          <a:prstGeom prst="rect">
            <a:avLst/>
          </a:prstGeom>
          <a:noFill/>
        </p:spPr>
        <p:txBody>
          <a:bodyPr wrap="none" rtlCol="0">
            <a:spAutoFit/>
          </a:bodyPr>
          <a:lstStyle/>
          <a:p>
            <a:pPr>
              <a:defRPr/>
            </a:pPr>
            <a:r>
              <a:rPr lang="es-PE"/>
              <a:t>Key = 125356</a:t>
            </a:r>
          </a:p>
        </p:txBody>
      </p:sp>
      <p:sp>
        <p:nvSpPr>
          <p:cNvPr id="7" name="CuadroTexto 4"/>
          <p:cNvSpPr txBox="1"/>
          <p:nvPr/>
        </p:nvSpPr>
        <p:spPr bwMode="auto">
          <a:xfrm>
            <a:off x="4366433" y="2600425"/>
            <a:ext cx="562753" cy="1169551"/>
          </a:xfrm>
          <a:prstGeom prst="rect">
            <a:avLst/>
          </a:prstGeom>
          <a:noFill/>
        </p:spPr>
        <p:txBody>
          <a:bodyPr wrap="square" rtlCol="0">
            <a:spAutoFit/>
          </a:bodyPr>
          <a:lstStyle/>
          <a:p>
            <a:pPr algn="ctr">
              <a:defRPr/>
            </a:pPr>
            <a:r>
              <a:rPr lang="es-PE"/>
              <a:t>12</a:t>
            </a:r>
          </a:p>
          <a:p>
            <a:pPr algn="ctr">
              <a:defRPr/>
            </a:pPr>
            <a:r>
              <a:rPr lang="es-PE"/>
              <a:t>53</a:t>
            </a:r>
          </a:p>
          <a:p>
            <a:pPr algn="ctr">
              <a:defRPr/>
            </a:pPr>
            <a:r>
              <a:rPr lang="es-PE"/>
              <a:t>56</a:t>
            </a:r>
          </a:p>
          <a:p>
            <a:pPr algn="ctr">
              <a:defRPr/>
            </a:pPr>
            <a:r>
              <a:rPr lang="es-PE"/>
              <a:t>----</a:t>
            </a:r>
          </a:p>
          <a:p>
            <a:pPr algn="ctr">
              <a:defRPr/>
            </a:pPr>
            <a:r>
              <a:rPr lang="es-PE"/>
              <a:t>121</a:t>
            </a:r>
          </a:p>
        </p:txBody>
      </p:sp>
      <p:sp>
        <p:nvSpPr>
          <p:cNvPr id="8" name="Freeform 8"/>
          <p:cNvSpPr/>
          <p:nvPr/>
        </p:nvSpPr>
        <p:spPr bwMode="auto">
          <a:xfrm>
            <a:off x="6270708" y="2126915"/>
            <a:ext cx="662277" cy="2357438"/>
          </a:xfrm>
          <a:custGeom>
            <a:avLst/>
            <a:gdLst>
              <a:gd name="T0" fmla="*/ 0 w 494"/>
              <a:gd name="T1" fmla="*/ 2355850 h 1485"/>
              <a:gd name="T2" fmla="*/ 0 w 494"/>
              <a:gd name="T3" fmla="*/ 0 h 1485"/>
              <a:gd name="T4" fmla="*/ 782638 w 494"/>
              <a:gd name="T5" fmla="*/ 0 h 1485"/>
              <a:gd name="T6" fmla="*/ 782638 w 494"/>
              <a:gd name="T7" fmla="*/ 2355850 h 1485"/>
              <a:gd name="T8" fmla="*/ 0 w 494"/>
              <a:gd name="T9" fmla="*/ 2355850 h 1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1485" extrusionOk="0">
                <a:moveTo>
                  <a:pt x="0" y="1484"/>
                </a:moveTo>
                <a:lnTo>
                  <a:pt x="0" y="0"/>
                </a:lnTo>
                <a:lnTo>
                  <a:pt x="493" y="0"/>
                </a:lnTo>
                <a:lnTo>
                  <a:pt x="493" y="1484"/>
                </a:lnTo>
                <a:lnTo>
                  <a:pt x="0" y="1484"/>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9" name="Rectangle 26"/>
          <p:cNvSpPr>
            <a:spLocks noChangeArrowheads="1"/>
          </p:cNvSpPr>
          <p:nvPr/>
        </p:nvSpPr>
        <p:spPr bwMode="auto">
          <a:xfrm>
            <a:off x="6418345" y="2420603"/>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2</a:t>
            </a:r>
          </a:p>
        </p:txBody>
      </p:sp>
      <p:sp>
        <p:nvSpPr>
          <p:cNvPr id="10" name="Rectangle 27"/>
          <p:cNvSpPr>
            <a:spLocks noChangeArrowheads="1"/>
          </p:cNvSpPr>
          <p:nvPr/>
        </p:nvSpPr>
        <p:spPr bwMode="auto">
          <a:xfrm>
            <a:off x="6405645" y="2111040"/>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0</a:t>
            </a:r>
          </a:p>
        </p:txBody>
      </p:sp>
      <p:sp>
        <p:nvSpPr>
          <p:cNvPr id="11" name="Rectangle 28"/>
          <p:cNvSpPr>
            <a:spLocks noChangeArrowheads="1"/>
          </p:cNvSpPr>
          <p:nvPr/>
        </p:nvSpPr>
        <p:spPr bwMode="auto">
          <a:xfrm>
            <a:off x="6350083" y="4092240"/>
            <a:ext cx="541816"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N-1</a:t>
            </a:r>
          </a:p>
        </p:txBody>
      </p:sp>
      <p:sp>
        <p:nvSpPr>
          <p:cNvPr id="12" name="Line 38"/>
          <p:cNvSpPr>
            <a:spLocks noChangeShapeType="1"/>
          </p:cNvSpPr>
          <p:nvPr/>
        </p:nvSpPr>
        <p:spPr bwMode="auto">
          <a:xfrm>
            <a:off x="6271791" y="2444415"/>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3" name="Line 39"/>
          <p:cNvSpPr>
            <a:spLocks noChangeShapeType="1"/>
          </p:cNvSpPr>
          <p:nvPr/>
        </p:nvSpPr>
        <p:spPr bwMode="auto">
          <a:xfrm>
            <a:off x="6270456" y="2798428"/>
            <a:ext cx="661193"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4" name="Line 40"/>
          <p:cNvSpPr>
            <a:spLocks noChangeShapeType="1"/>
          </p:cNvSpPr>
          <p:nvPr/>
        </p:nvSpPr>
        <p:spPr bwMode="auto">
          <a:xfrm>
            <a:off x="6269120" y="3165140"/>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5" name="Line 41"/>
          <p:cNvSpPr>
            <a:spLocks noChangeShapeType="1"/>
          </p:cNvSpPr>
          <p:nvPr/>
        </p:nvSpPr>
        <p:spPr bwMode="auto">
          <a:xfrm>
            <a:off x="6267533" y="4103353"/>
            <a:ext cx="634361" cy="9044"/>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6" name="Rectangle 26"/>
          <p:cNvSpPr>
            <a:spLocks noChangeArrowheads="1"/>
          </p:cNvSpPr>
          <p:nvPr/>
        </p:nvSpPr>
        <p:spPr bwMode="auto">
          <a:xfrm>
            <a:off x="6380245" y="2794486"/>
            <a:ext cx="413576"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a:t>
            </a:r>
          </a:p>
        </p:txBody>
      </p:sp>
      <p:sp>
        <p:nvSpPr>
          <p:cNvPr id="17" name="Line 40"/>
          <p:cNvSpPr>
            <a:spLocks noChangeShapeType="1"/>
          </p:cNvSpPr>
          <p:nvPr/>
        </p:nvSpPr>
        <p:spPr bwMode="auto">
          <a:xfrm>
            <a:off x="6267533" y="3546140"/>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8" name="Rectangle 28"/>
          <p:cNvSpPr>
            <a:spLocks noChangeArrowheads="1"/>
          </p:cNvSpPr>
          <p:nvPr/>
        </p:nvSpPr>
        <p:spPr bwMode="auto">
          <a:xfrm>
            <a:off x="6302929" y="3179373"/>
            <a:ext cx="528992"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121</a:t>
            </a:r>
          </a:p>
        </p:txBody>
      </p:sp>
      <p:sp>
        <p:nvSpPr>
          <p:cNvPr id="19" name="Rectangle 22"/>
          <p:cNvSpPr>
            <a:spLocks noChangeArrowheads="1"/>
          </p:cNvSpPr>
          <p:nvPr/>
        </p:nvSpPr>
        <p:spPr bwMode="auto">
          <a:xfrm>
            <a:off x="4318963" y="2287705"/>
            <a:ext cx="759824"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h(key)</a:t>
            </a:r>
          </a:p>
        </p:txBody>
      </p:sp>
      <p:cxnSp>
        <p:nvCxnSpPr>
          <p:cNvPr id="20" name="Conector recto de flecha 23"/>
          <p:cNvCxnSpPr>
            <a:cxnSpLocks/>
          </p:cNvCxnSpPr>
          <p:nvPr/>
        </p:nvCxnSpPr>
        <p:spPr bwMode="auto">
          <a:xfrm flipV="1">
            <a:off x="4929186" y="3395329"/>
            <a:ext cx="1202252" cy="23391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4"/>
          <p:cNvSpPr>
            <a:spLocks noChangeArrowheads="1"/>
          </p:cNvSpPr>
          <p:nvPr/>
        </p:nvSpPr>
        <p:spPr bwMode="auto">
          <a:xfrm>
            <a:off x="5365890" y="4491270"/>
            <a:ext cx="2353339" cy="335989"/>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600" b="1">
                <a:latin typeface="Courier New"/>
              </a:rPr>
              <a:t>Main Buckets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297670"/>
            <a:ext cx="8520600" cy="707400"/>
          </a:xfrm>
        </p:spPr>
        <p:txBody>
          <a:bodyPr/>
          <a:lstStyle/>
          <a:p>
            <a:pPr>
              <a:defRPr/>
            </a:pPr>
            <a:r>
              <a:rPr lang="es-PE"/>
              <a:t>Static Hashing</a:t>
            </a:r>
          </a:p>
        </p:txBody>
      </p:sp>
      <p:sp>
        <p:nvSpPr>
          <p:cNvPr id="5" name="Marcador de texto 2"/>
          <p:cNvSpPr>
            <a:spLocks noGrp="1"/>
          </p:cNvSpPr>
          <p:nvPr>
            <p:ph type="body" idx="1"/>
          </p:nvPr>
        </p:nvSpPr>
        <p:spPr bwMode="auto">
          <a:xfrm>
            <a:off x="311700" y="1134406"/>
            <a:ext cx="4717465" cy="3698851"/>
          </a:xfrm>
        </p:spPr>
        <p:txBody>
          <a:bodyPr/>
          <a:lstStyle/>
          <a:p>
            <a:pPr>
              <a:defRPr/>
            </a:pPr>
            <a:r>
              <a:rPr lang="es-PE" b="1"/>
              <a:t>Hash Functions</a:t>
            </a:r>
          </a:p>
          <a:p>
            <a:pPr lvl="1">
              <a:defRPr/>
            </a:pPr>
            <a:r>
              <a:rPr lang="es-PE" b="1"/>
              <a:t>Plegable: </a:t>
            </a:r>
            <a:r>
              <a:rPr lang="es-PE"/>
              <a:t>divide la clave de búsqueda en porciones y luego los suma. </a:t>
            </a:r>
          </a:p>
          <a:p>
            <a:pPr marL="1054100" lvl="2" indent="0">
              <a:buNone/>
              <a:defRPr/>
            </a:pPr>
            <a:r>
              <a:rPr lang="es-PE" b="1"/>
              <a:t> </a:t>
            </a:r>
          </a:p>
          <a:p>
            <a:pPr lvl="1">
              <a:defRPr/>
            </a:pPr>
            <a:endParaRPr lang="es-PE" b="1"/>
          </a:p>
        </p:txBody>
      </p:sp>
      <p:sp>
        <p:nvSpPr>
          <p:cNvPr id="6" name="CuadroTexto 3"/>
          <p:cNvSpPr txBox="1"/>
          <p:nvPr/>
        </p:nvSpPr>
        <p:spPr bwMode="auto">
          <a:xfrm>
            <a:off x="2320556" y="2850566"/>
            <a:ext cx="1056700" cy="307777"/>
          </a:xfrm>
          <a:prstGeom prst="rect">
            <a:avLst/>
          </a:prstGeom>
          <a:noFill/>
        </p:spPr>
        <p:txBody>
          <a:bodyPr wrap="none" rtlCol="0">
            <a:spAutoFit/>
          </a:bodyPr>
          <a:lstStyle/>
          <a:p>
            <a:pPr>
              <a:defRPr/>
            </a:pPr>
            <a:r>
              <a:rPr lang="es-PE"/>
              <a:t>Key = LEO</a:t>
            </a:r>
          </a:p>
        </p:txBody>
      </p:sp>
      <p:sp>
        <p:nvSpPr>
          <p:cNvPr id="7" name="CuadroTexto 4"/>
          <p:cNvSpPr txBox="1"/>
          <p:nvPr/>
        </p:nvSpPr>
        <p:spPr bwMode="auto">
          <a:xfrm>
            <a:off x="4316812" y="2600425"/>
            <a:ext cx="562753" cy="1477328"/>
          </a:xfrm>
          <a:prstGeom prst="rect">
            <a:avLst/>
          </a:prstGeom>
          <a:noFill/>
        </p:spPr>
        <p:txBody>
          <a:bodyPr wrap="square" rtlCol="0">
            <a:spAutoFit/>
          </a:bodyPr>
          <a:lstStyle/>
          <a:p>
            <a:pPr algn="ctr">
              <a:defRPr/>
            </a:pPr>
            <a:r>
              <a:rPr lang="es-PE"/>
              <a:t>76</a:t>
            </a:r>
          </a:p>
          <a:p>
            <a:pPr algn="ctr">
              <a:defRPr/>
            </a:pPr>
            <a:r>
              <a:rPr lang="es-PE"/>
              <a:t>69</a:t>
            </a:r>
          </a:p>
          <a:p>
            <a:pPr algn="ctr">
              <a:defRPr/>
            </a:pPr>
            <a:r>
              <a:rPr lang="es-PE"/>
              <a:t>79</a:t>
            </a:r>
          </a:p>
          <a:p>
            <a:pPr algn="ctr">
              <a:defRPr/>
            </a:pPr>
            <a:r>
              <a:rPr lang="es-PE"/>
              <a:t>----</a:t>
            </a:r>
          </a:p>
          <a:p>
            <a:pPr algn="ctr">
              <a:defRPr/>
            </a:pPr>
            <a:r>
              <a:rPr lang="es-PE"/>
              <a:t>224</a:t>
            </a:r>
          </a:p>
        </p:txBody>
      </p:sp>
      <p:sp>
        <p:nvSpPr>
          <p:cNvPr id="8" name="Freeform 8"/>
          <p:cNvSpPr/>
          <p:nvPr/>
        </p:nvSpPr>
        <p:spPr bwMode="auto">
          <a:xfrm>
            <a:off x="6221087" y="2126915"/>
            <a:ext cx="662277" cy="2357438"/>
          </a:xfrm>
          <a:custGeom>
            <a:avLst/>
            <a:gdLst>
              <a:gd name="T0" fmla="*/ 0 w 494"/>
              <a:gd name="T1" fmla="*/ 2355850 h 1485"/>
              <a:gd name="T2" fmla="*/ 0 w 494"/>
              <a:gd name="T3" fmla="*/ 0 h 1485"/>
              <a:gd name="T4" fmla="*/ 782638 w 494"/>
              <a:gd name="T5" fmla="*/ 0 h 1485"/>
              <a:gd name="T6" fmla="*/ 782638 w 494"/>
              <a:gd name="T7" fmla="*/ 2355850 h 1485"/>
              <a:gd name="T8" fmla="*/ 0 w 494"/>
              <a:gd name="T9" fmla="*/ 2355850 h 1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4" h="1485" extrusionOk="0">
                <a:moveTo>
                  <a:pt x="0" y="1484"/>
                </a:moveTo>
                <a:lnTo>
                  <a:pt x="0" y="0"/>
                </a:lnTo>
                <a:lnTo>
                  <a:pt x="493" y="0"/>
                </a:lnTo>
                <a:lnTo>
                  <a:pt x="493" y="1484"/>
                </a:lnTo>
                <a:lnTo>
                  <a:pt x="0" y="1484"/>
                </a:lnTo>
              </a:path>
            </a:pathLst>
          </a:custGeom>
          <a:noFill/>
          <a:ln w="12700" cap="rnd" cmpd="sng">
            <a:solidFill>
              <a:srgbClr val="100700"/>
            </a:solidFill>
            <a:prstDash val="solid"/>
            <a:round/>
            <a:headEnd type="none" w="sm" len="sm"/>
            <a:tailEnd type="none" w="sm" len="sm"/>
          </a:ln>
          <a:effectLst/>
        </p:spPr>
        <p:txBody>
          <a:bodyPr/>
          <a:lstStyle/>
          <a:p>
            <a:pPr>
              <a:defRPr/>
            </a:pPr>
            <a:endParaRPr lang="es-PE"/>
          </a:p>
        </p:txBody>
      </p:sp>
      <p:sp>
        <p:nvSpPr>
          <p:cNvPr id="9" name="Rectangle 26"/>
          <p:cNvSpPr>
            <a:spLocks noChangeArrowheads="1"/>
          </p:cNvSpPr>
          <p:nvPr/>
        </p:nvSpPr>
        <p:spPr bwMode="auto">
          <a:xfrm>
            <a:off x="6368724" y="2420603"/>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2</a:t>
            </a:r>
          </a:p>
        </p:txBody>
      </p:sp>
      <p:sp>
        <p:nvSpPr>
          <p:cNvPr id="10" name="Rectangle 27"/>
          <p:cNvSpPr>
            <a:spLocks noChangeArrowheads="1"/>
          </p:cNvSpPr>
          <p:nvPr/>
        </p:nvSpPr>
        <p:spPr bwMode="auto">
          <a:xfrm>
            <a:off x="6356024" y="2111040"/>
            <a:ext cx="298160"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0</a:t>
            </a:r>
          </a:p>
        </p:txBody>
      </p:sp>
      <p:sp>
        <p:nvSpPr>
          <p:cNvPr id="11" name="Rectangle 28"/>
          <p:cNvSpPr>
            <a:spLocks noChangeArrowheads="1"/>
          </p:cNvSpPr>
          <p:nvPr/>
        </p:nvSpPr>
        <p:spPr bwMode="auto">
          <a:xfrm>
            <a:off x="6300462" y="4092240"/>
            <a:ext cx="541816"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N-1</a:t>
            </a:r>
          </a:p>
        </p:txBody>
      </p:sp>
      <p:sp>
        <p:nvSpPr>
          <p:cNvPr id="12" name="Line 38"/>
          <p:cNvSpPr>
            <a:spLocks noChangeShapeType="1"/>
          </p:cNvSpPr>
          <p:nvPr/>
        </p:nvSpPr>
        <p:spPr bwMode="auto">
          <a:xfrm>
            <a:off x="6222169" y="2444415"/>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3" name="Line 39"/>
          <p:cNvSpPr>
            <a:spLocks noChangeShapeType="1"/>
          </p:cNvSpPr>
          <p:nvPr/>
        </p:nvSpPr>
        <p:spPr bwMode="auto">
          <a:xfrm>
            <a:off x="6220835" y="2798428"/>
            <a:ext cx="661193"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4" name="Line 40"/>
          <p:cNvSpPr>
            <a:spLocks noChangeShapeType="1"/>
          </p:cNvSpPr>
          <p:nvPr/>
        </p:nvSpPr>
        <p:spPr bwMode="auto">
          <a:xfrm>
            <a:off x="6219499" y="3165140"/>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5" name="Line 41"/>
          <p:cNvSpPr>
            <a:spLocks noChangeShapeType="1"/>
          </p:cNvSpPr>
          <p:nvPr/>
        </p:nvSpPr>
        <p:spPr bwMode="auto">
          <a:xfrm>
            <a:off x="6217912" y="4103353"/>
            <a:ext cx="634361" cy="9044"/>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6" name="Rectangle 26"/>
          <p:cNvSpPr>
            <a:spLocks noChangeArrowheads="1"/>
          </p:cNvSpPr>
          <p:nvPr/>
        </p:nvSpPr>
        <p:spPr bwMode="auto">
          <a:xfrm>
            <a:off x="6330624" y="2794486"/>
            <a:ext cx="413576"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a:t>
            </a:r>
          </a:p>
        </p:txBody>
      </p:sp>
      <p:sp>
        <p:nvSpPr>
          <p:cNvPr id="17" name="Line 40"/>
          <p:cNvSpPr>
            <a:spLocks noChangeShapeType="1"/>
          </p:cNvSpPr>
          <p:nvPr/>
        </p:nvSpPr>
        <p:spPr bwMode="auto">
          <a:xfrm>
            <a:off x="6217912" y="3546140"/>
            <a:ext cx="661194" cy="0"/>
          </a:xfrm>
          <a:prstGeom prst="line">
            <a:avLst/>
          </a:prstGeom>
          <a:noFill/>
          <a:ln w="12700">
            <a:solidFill>
              <a:srgbClr val="100700"/>
            </a:solidFill>
            <a:round/>
            <a:headEnd type="none" w="sm" len="sm"/>
            <a:tailEnd type="none" w="sm" len="sm"/>
          </a:ln>
          <a:effectLst/>
        </p:spPr>
        <p:txBody>
          <a:bodyPr wrap="none" anchor="ctr"/>
          <a:lstStyle/>
          <a:p>
            <a:pPr>
              <a:defRPr/>
            </a:pPr>
            <a:endParaRPr lang="es-PE"/>
          </a:p>
        </p:txBody>
      </p:sp>
      <p:sp>
        <p:nvSpPr>
          <p:cNvPr id="18" name="Rectangle 28"/>
          <p:cNvSpPr>
            <a:spLocks noChangeArrowheads="1"/>
          </p:cNvSpPr>
          <p:nvPr/>
        </p:nvSpPr>
        <p:spPr bwMode="auto">
          <a:xfrm>
            <a:off x="6274572" y="3179373"/>
            <a:ext cx="528992"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a:t>224</a:t>
            </a:r>
          </a:p>
        </p:txBody>
      </p:sp>
      <p:sp>
        <p:nvSpPr>
          <p:cNvPr id="19" name="Rectangle 22"/>
          <p:cNvSpPr>
            <a:spLocks noChangeArrowheads="1"/>
          </p:cNvSpPr>
          <p:nvPr/>
        </p:nvSpPr>
        <p:spPr bwMode="auto">
          <a:xfrm>
            <a:off x="4269342" y="2287705"/>
            <a:ext cx="759824" cy="366767"/>
          </a:xfrm>
          <a:prstGeom prst="rect">
            <a:avLst/>
          </a:prstGeom>
          <a:noFill/>
          <a:ln w="9525">
            <a:noFill/>
            <a:miter lim="800000"/>
          </a:ln>
          <a:effectLst/>
        </p:spPr>
        <p:txBody>
          <a:bodyPr wrap="non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defRPr/>
            </a:pPr>
            <a:r>
              <a:rPr lang="en-US" sz="1800" i="1"/>
              <a:t>h(key)</a:t>
            </a:r>
          </a:p>
        </p:txBody>
      </p:sp>
      <p:cxnSp>
        <p:nvCxnSpPr>
          <p:cNvPr id="20" name="Conector recto de flecha 23"/>
          <p:cNvCxnSpPr>
            <a:cxnSpLocks/>
          </p:cNvCxnSpPr>
          <p:nvPr/>
        </p:nvCxnSpPr>
        <p:spPr bwMode="auto">
          <a:xfrm flipV="1">
            <a:off x="4879565" y="3395329"/>
            <a:ext cx="1202252" cy="233917"/>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4"/>
          <p:cNvSpPr>
            <a:spLocks noChangeArrowheads="1"/>
          </p:cNvSpPr>
          <p:nvPr/>
        </p:nvSpPr>
        <p:spPr bwMode="auto">
          <a:xfrm>
            <a:off x="5394248" y="4491270"/>
            <a:ext cx="2353339" cy="335989"/>
          </a:xfrm>
          <a:prstGeom prst="rect">
            <a:avLst/>
          </a:prstGeom>
          <a:noFill/>
          <a:ln w="9525">
            <a:noFill/>
            <a:miter lim="800000"/>
          </a:ln>
          <a:effectLst/>
        </p:spPr>
        <p:txBody>
          <a:bodyPr wrap="square" lIns="90488" tIns="44450" rIns="90488" bIns="44450">
            <a:spAutoFit/>
          </a:bodyPr>
          <a:lstStyle>
            <a:lvl1pPr>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algn="ctr">
              <a:defRPr/>
            </a:pPr>
            <a:r>
              <a:rPr lang="en-US" sz="1600" b="1">
                <a:latin typeface="Courier New"/>
              </a:rPr>
              <a:t>Main Buckets</a:t>
            </a:r>
          </a:p>
        </p:txBody>
      </p:sp>
    </p:spTree>
  </p:cSld>
  <p:clrMapOvr>
    <a:masterClrMapping/>
  </p:clrMapOvr>
</p:sld>
</file>

<file path=ppt/theme/theme1.xml><?xml version="1.0" encoding="utf-8"?>
<a:theme xmlns:a="http://schemas.openxmlformats.org/drawingml/2006/main" name="Plantill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Template>
  <TotalTime>31</TotalTime>
  <Words>2185</Words>
  <Application>Microsoft Office PowerPoint</Application>
  <DocSecurity>0</DocSecurity>
  <PresentationFormat>Presentación en pantalla (16:9)</PresentationFormat>
  <Paragraphs>468</Paragraphs>
  <Slides>36</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36</vt:i4>
      </vt:variant>
    </vt:vector>
  </HeadingPairs>
  <TitlesOfParts>
    <vt:vector size="46" baseType="lpstr">
      <vt:lpstr>PT Sans Narrow</vt:lpstr>
      <vt:lpstr>Calibri</vt:lpstr>
      <vt:lpstr>Courier New</vt:lpstr>
      <vt:lpstr>Arial</vt:lpstr>
      <vt:lpstr>Calibri Light</vt:lpstr>
      <vt:lpstr>Times New Roman</vt:lpstr>
      <vt:lpstr>Open Sans</vt:lpstr>
      <vt:lpstr>Cambria Math</vt:lpstr>
      <vt:lpstr>Book Antiqua</vt:lpstr>
      <vt:lpstr>Plantilla</vt:lpstr>
      <vt:lpstr>File Organization</vt:lpstr>
      <vt:lpstr>¿Qué es un índice?</vt:lpstr>
      <vt:lpstr>Estructuras de Indexación en Archivos</vt:lpstr>
      <vt:lpstr>Hash-based Index</vt:lpstr>
      <vt:lpstr>Hash-based Index</vt:lpstr>
      <vt:lpstr>Hash-based Index</vt:lpstr>
      <vt:lpstr>Hash Indexes</vt:lpstr>
      <vt:lpstr>Static Hashing</vt:lpstr>
      <vt:lpstr>Static Hashing</vt:lpstr>
      <vt:lpstr>Static Hashing</vt:lpstr>
      <vt:lpstr>Static Hashing</vt:lpstr>
      <vt:lpstr>Static Hashing</vt:lpstr>
      <vt:lpstr>Static Hashing</vt:lpstr>
      <vt:lpstr>Static Hashing</vt:lpstr>
      <vt:lpstr>Extendible Hashing</vt:lpstr>
      <vt:lpstr>Extendible Hashing</vt:lpstr>
      <vt:lpstr>Presentación de PowerPoint</vt:lpstr>
      <vt:lpstr>Extendible Hashing</vt:lpstr>
      <vt:lpstr>Extendible Hashing</vt:lpstr>
      <vt:lpstr>Extendible Hashing</vt:lpstr>
      <vt:lpstr>Extendible Hashing</vt:lpstr>
      <vt:lpstr>Laboratorio 3.1</vt:lpstr>
      <vt:lpstr>B+ Tree Index</vt:lpstr>
      <vt:lpstr>B+ Tree Index</vt:lpstr>
      <vt:lpstr>B+ Tree Index: Estructura</vt:lpstr>
      <vt:lpstr>B+ Tree Index</vt:lpstr>
      <vt:lpstr>B+ Tree Index</vt:lpstr>
      <vt:lpstr>B+ Tree Index</vt:lpstr>
      <vt:lpstr>B+ Tree Index:  Clustered vs. Unclustered</vt:lpstr>
      <vt:lpstr>B+ Tree Index</vt:lpstr>
      <vt:lpstr>B+ Tree Index</vt:lpstr>
      <vt:lpstr>B+ Tree Index</vt:lpstr>
      <vt:lpstr>B+ Tree Index</vt:lpstr>
      <vt:lpstr>B+ Tree Index</vt:lpstr>
      <vt:lpstr>Costo de operaciones (acceso a memoria secundaria)</vt:lpstr>
      <vt:lpstr>Laboratorio 3.2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Organization</dc:title>
  <dc:subject/>
  <dc:creator/>
  <cp:keywords/>
  <dc:description/>
  <cp:lastModifiedBy>heider sanchez</cp:lastModifiedBy>
  <cp:revision>189</cp:revision>
  <dcterms:created xsi:type="dcterms:W3CDTF">2021-09-30T21:47:49Z</dcterms:created>
  <dcterms:modified xsi:type="dcterms:W3CDTF">2023-04-20T16:49:56Z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